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8" r:id="rId3"/>
    <p:sldId id="274" r:id="rId4"/>
    <p:sldId id="265" r:id="rId5"/>
    <p:sldId id="264" r:id="rId6"/>
    <p:sldId id="266" r:id="rId7"/>
    <p:sldId id="263" r:id="rId8"/>
    <p:sldId id="269" r:id="rId9"/>
    <p:sldId id="273" r:id="rId10"/>
    <p:sldId id="271" r:id="rId11"/>
    <p:sldId id="272"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autoAdjust="0"/>
    <p:restoredTop sz="94660"/>
  </p:normalViewPr>
  <p:slideViewPr>
    <p:cSldViewPr snapToGrid="0" showGuides="1">
      <p:cViewPr varScale="1">
        <p:scale>
          <a:sx n="101" d="100"/>
          <a:sy n="101" d="100"/>
        </p:scale>
        <p:origin x="114"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364680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269343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177546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42879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256110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235771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20756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19109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340932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219567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EB9CF7CE-D0A6-497D-8838-2B0E0841CE99}" type="datetimeFigureOut">
              <a:rPr lang="ko-KR" altLang="en-US" smtClean="0"/>
              <a:t>2024-10-21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76562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CF7CE-D0A6-497D-8838-2B0E0841CE99}" type="datetimeFigureOut">
              <a:rPr lang="ko-KR" altLang="en-US" smtClean="0"/>
              <a:t>2024-10-21</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E83F2-F151-49FE-B721-1477DE181A3B}" type="slidenum">
              <a:rPr lang="ko-KR" altLang="en-US" smtClean="0"/>
              <a:t>‹#›</a:t>
            </a:fld>
            <a:endParaRPr lang="ko-KR" altLang="en-US"/>
          </a:p>
        </p:txBody>
      </p:sp>
    </p:spTree>
    <p:extLst>
      <p:ext uri="{BB962C8B-B14F-4D97-AF65-F5344CB8AC3E}">
        <p14:creationId xmlns:p14="http://schemas.microsoft.com/office/powerpoint/2010/main" val="3423242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4.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두루마리 모양: 가로로 말림 11">
            <a:extLst>
              <a:ext uri="{FF2B5EF4-FFF2-40B4-BE49-F238E27FC236}">
                <a16:creationId xmlns:a16="http://schemas.microsoft.com/office/drawing/2014/main" id="{116A8923-C856-0544-FD5A-EC733D8F3B7E}"/>
              </a:ext>
            </a:extLst>
          </p:cNvPr>
          <p:cNvSpPr/>
          <p:nvPr/>
        </p:nvSpPr>
        <p:spPr>
          <a:xfrm>
            <a:off x="185195" y="474562"/>
            <a:ext cx="5550063" cy="902825"/>
          </a:xfrm>
          <a:prstGeom prst="horizontalScroll">
            <a:avLst/>
          </a:prstGeom>
          <a:gradFill>
            <a:gsLst>
              <a:gs pos="0">
                <a:srgbClr val="FF0000"/>
              </a:gs>
              <a:gs pos="49000">
                <a:schemeClr val="bg1"/>
              </a:gs>
              <a:gs pos="100000">
                <a:srgbClr val="00B050"/>
              </a:gs>
            </a:gsLst>
            <a:lin ang="0" scaled="0"/>
          </a:gra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ko-KR" sz="3600" b="1" dirty="0">
                <a:ln w="6600">
                  <a:solidFill>
                    <a:schemeClr val="accent2"/>
                  </a:solidFill>
                  <a:prstDash val="solid"/>
                </a:ln>
                <a:solidFill>
                  <a:srgbClr val="FFFFFF"/>
                </a:solidFill>
                <a:effectLst>
                  <a:outerShdw dist="38100" dir="2700000" algn="tl" rotWithShape="0">
                    <a:schemeClr val="accent2"/>
                  </a:outerShdw>
                </a:effectLst>
                <a:latin typeface="Söhne"/>
              </a:rPr>
              <a:t>Waste Oil Refinery Project</a:t>
            </a:r>
            <a:endParaRPr lang="ko-KR" altLang="en-US" sz="3600" b="1" i="0" dirty="0">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9" name="TextBox 8">
            <a:extLst>
              <a:ext uri="{FF2B5EF4-FFF2-40B4-BE49-F238E27FC236}">
                <a16:creationId xmlns:a16="http://schemas.microsoft.com/office/drawing/2014/main" id="{4991AF57-16E2-4C35-FE5F-2385771B42F4}"/>
              </a:ext>
            </a:extLst>
          </p:cNvPr>
          <p:cNvSpPr txBox="1"/>
          <p:nvPr/>
        </p:nvSpPr>
        <p:spPr>
          <a:xfrm>
            <a:off x="3537017" y="6095699"/>
            <a:ext cx="1659237" cy="461665"/>
          </a:xfrm>
          <a:prstGeom prst="rect">
            <a:avLst/>
          </a:prstGeom>
          <a:noFill/>
        </p:spPr>
        <p:txBody>
          <a:bodyPr wrap="none" rtlCol="0">
            <a:spAutoFit/>
          </a:bodyPr>
          <a:lstStyle/>
          <a:p>
            <a:pPr algn="l"/>
            <a:r>
              <a:rPr lang="en-US" altLang="ko-KR" sz="2400" b="1" i="0" dirty="0">
                <a:solidFill>
                  <a:srgbClr val="0D0D0D"/>
                </a:solidFill>
                <a:effectLst/>
                <a:latin typeface="Söhne"/>
              </a:rPr>
              <a:t>GET. Co LTD</a:t>
            </a:r>
            <a:endParaRPr lang="ko-KR" altLang="en-US" sz="2400" b="1" i="0" dirty="0">
              <a:solidFill>
                <a:srgbClr val="0D0D0D"/>
              </a:solidFill>
              <a:effectLst/>
              <a:latin typeface="Söhne"/>
            </a:endParaRPr>
          </a:p>
        </p:txBody>
      </p:sp>
      <p:sp>
        <p:nvSpPr>
          <p:cNvPr id="13" name="직사각형 12">
            <a:extLst>
              <a:ext uri="{FF2B5EF4-FFF2-40B4-BE49-F238E27FC236}">
                <a16:creationId xmlns:a16="http://schemas.microsoft.com/office/drawing/2014/main" id="{E9322AA7-1EA8-7A2B-18BB-37C9AAE0583B}"/>
              </a:ext>
            </a:extLst>
          </p:cNvPr>
          <p:cNvSpPr/>
          <p:nvPr/>
        </p:nvSpPr>
        <p:spPr>
          <a:xfrm>
            <a:off x="2645173" y="4537817"/>
            <a:ext cx="3916072" cy="646331"/>
          </a:xfrm>
          <a:prstGeom prst="rect">
            <a:avLst/>
          </a:prstGeom>
          <a:noFill/>
        </p:spPr>
        <p:txBody>
          <a:bodyPr wrap="none" lIns="91440" tIns="45720" rIns="91440" bIns="45720">
            <a:spAutoFit/>
          </a:bodyPr>
          <a:lstStyle/>
          <a:p>
            <a:pPr algn="ctr"/>
            <a:r>
              <a:rPr lang="en-US" altLang="ko-KR" sz="3600" b="1" cap="none" spc="0" dirty="0">
                <a:ln w="6600">
                  <a:solidFill>
                    <a:schemeClr val="accent2"/>
                  </a:solidFill>
                  <a:prstDash val="solid"/>
                </a:ln>
                <a:solidFill>
                  <a:srgbClr val="FFFFFF"/>
                </a:solidFill>
                <a:effectLst>
                  <a:outerShdw dist="38100" dir="2700000" algn="tl" rotWithShape="0">
                    <a:schemeClr val="accent2"/>
                  </a:outerShdw>
                </a:effectLst>
                <a:latin typeface="Söhne"/>
              </a:rPr>
              <a:t>Oil Refinery Results</a:t>
            </a:r>
            <a:endParaRPr lang="ko-KR" alt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6" name="Picture 2">
            <a:extLst>
              <a:ext uri="{FF2B5EF4-FFF2-40B4-BE49-F238E27FC236}">
                <a16:creationId xmlns:a16="http://schemas.microsoft.com/office/drawing/2014/main" id="{ACC44F85-9B33-F804-C9D3-680B211CC0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3" t="8555" r="1912" b="14250"/>
          <a:stretch/>
        </p:blipFill>
        <p:spPr bwMode="auto">
          <a:xfrm>
            <a:off x="2088472" y="2615879"/>
            <a:ext cx="5053108" cy="1794076"/>
          </a:xfrm>
          <a:prstGeom prst="rect">
            <a:avLst/>
          </a:prstGeom>
          <a:noFill/>
          <a:extLst>
            <a:ext uri="{909E8E84-426E-40DD-AFC4-6F175D3DCCD1}">
              <a14:hiddenFill xmlns:a14="http://schemas.microsoft.com/office/drawing/2010/main">
                <a:solidFill>
                  <a:srgbClr val="FFFFFF"/>
                </a:solidFill>
              </a14:hiddenFill>
            </a:ext>
          </a:extLst>
        </p:spPr>
      </p:pic>
      <p:sp>
        <p:nvSpPr>
          <p:cNvPr id="2" name="화살표: 오른쪽 1">
            <a:extLst>
              <a:ext uri="{FF2B5EF4-FFF2-40B4-BE49-F238E27FC236}">
                <a16:creationId xmlns:a16="http://schemas.microsoft.com/office/drawing/2014/main" id="{48157639-3596-4335-7EEC-269EBBFC5E2B}"/>
              </a:ext>
            </a:extLst>
          </p:cNvPr>
          <p:cNvSpPr/>
          <p:nvPr/>
        </p:nvSpPr>
        <p:spPr>
          <a:xfrm>
            <a:off x="3188825" y="3107804"/>
            <a:ext cx="219919" cy="937549"/>
          </a:xfrm>
          <a:prstGeom prst="rightArrow">
            <a:avLst/>
          </a:prstGeom>
          <a:gradFill>
            <a:gsLst>
              <a:gs pos="0">
                <a:srgbClr val="FF0000"/>
              </a:gs>
              <a:gs pos="49000">
                <a:schemeClr val="bg1"/>
              </a:gs>
              <a:gs pos="100000">
                <a:srgbClr val="00B050"/>
              </a:gs>
            </a:gsLst>
            <a:lin ang="0" scaled="0"/>
          </a:gra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ko-KR" altLang="en-US" sz="3600" b="1">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3" name="화살표: 오른쪽 2">
            <a:extLst>
              <a:ext uri="{FF2B5EF4-FFF2-40B4-BE49-F238E27FC236}">
                <a16:creationId xmlns:a16="http://schemas.microsoft.com/office/drawing/2014/main" id="{458D3AE0-DE32-D1DB-3056-DEEF89F2212C}"/>
              </a:ext>
            </a:extLst>
          </p:cNvPr>
          <p:cNvSpPr/>
          <p:nvPr/>
        </p:nvSpPr>
        <p:spPr>
          <a:xfrm>
            <a:off x="5735258" y="3107804"/>
            <a:ext cx="219919" cy="937549"/>
          </a:xfrm>
          <a:prstGeom prst="rightArrow">
            <a:avLst/>
          </a:prstGeom>
          <a:gradFill>
            <a:gsLst>
              <a:gs pos="0">
                <a:srgbClr val="FF0000"/>
              </a:gs>
              <a:gs pos="49000">
                <a:schemeClr val="bg1"/>
              </a:gs>
              <a:gs pos="100000">
                <a:srgbClr val="00B050"/>
              </a:gs>
            </a:gsLst>
            <a:lin ang="0" scaled="0"/>
          </a:gra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ko-KR" altLang="en-US" sz="3600" b="1">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4" name="TextBox 3">
            <a:extLst>
              <a:ext uri="{FF2B5EF4-FFF2-40B4-BE49-F238E27FC236}">
                <a16:creationId xmlns:a16="http://schemas.microsoft.com/office/drawing/2014/main" id="{4F7083B0-7FA7-7B6F-F5EB-CB4FB178B637}"/>
              </a:ext>
            </a:extLst>
          </p:cNvPr>
          <p:cNvSpPr txBox="1"/>
          <p:nvPr/>
        </p:nvSpPr>
        <p:spPr>
          <a:xfrm>
            <a:off x="2915873" y="1505249"/>
            <a:ext cx="3417026" cy="400110"/>
          </a:xfrm>
          <a:prstGeom prst="rect">
            <a:avLst/>
          </a:prstGeom>
          <a:noFill/>
        </p:spPr>
        <p:txBody>
          <a:bodyPr wrap="none" rtlCol="0">
            <a:spAutoFit/>
          </a:bodyPr>
          <a:lstStyle/>
          <a:p>
            <a:pPr algn="l"/>
            <a:r>
              <a:rPr lang="en-US" altLang="ko-KR" sz="2000" b="1" i="0" dirty="0">
                <a:solidFill>
                  <a:srgbClr val="0D0D0D"/>
                </a:solidFill>
                <a:effectLst/>
                <a:latin typeface="Söhne"/>
              </a:rPr>
              <a:t>Investing in business in KOREA</a:t>
            </a:r>
            <a:endParaRPr lang="ko-KR" altLang="en-US" sz="2000" b="1" i="0" dirty="0">
              <a:solidFill>
                <a:srgbClr val="0D0D0D"/>
              </a:solidFill>
              <a:effectLst/>
              <a:latin typeface="Söhne"/>
            </a:endParaRPr>
          </a:p>
        </p:txBody>
      </p:sp>
    </p:spTree>
    <p:extLst>
      <p:ext uri="{BB962C8B-B14F-4D97-AF65-F5344CB8AC3E}">
        <p14:creationId xmlns:p14="http://schemas.microsoft.com/office/powerpoint/2010/main" val="261448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27A35DEC-9670-9505-EAAD-C82ACCA94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79" y="692505"/>
            <a:ext cx="2878618" cy="4079631"/>
          </a:xfrm>
          <a:prstGeom prst="rect">
            <a:avLst/>
          </a:prstGeom>
        </p:spPr>
      </p:pic>
      <p:pic>
        <p:nvPicPr>
          <p:cNvPr id="9" name="그림 8">
            <a:extLst>
              <a:ext uri="{FF2B5EF4-FFF2-40B4-BE49-F238E27FC236}">
                <a16:creationId xmlns:a16="http://schemas.microsoft.com/office/drawing/2014/main" id="{9E7D6AA2-BE3D-D5D0-616A-4B9A1EB83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824" y="692505"/>
            <a:ext cx="2950714" cy="4079631"/>
          </a:xfrm>
          <a:prstGeom prst="rect">
            <a:avLst/>
          </a:prstGeom>
        </p:spPr>
      </p:pic>
      <p:pic>
        <p:nvPicPr>
          <p:cNvPr id="11" name="그림 10">
            <a:extLst>
              <a:ext uri="{FF2B5EF4-FFF2-40B4-BE49-F238E27FC236}">
                <a16:creationId xmlns:a16="http://schemas.microsoft.com/office/drawing/2014/main" id="{248FAB63-C0F9-BC9A-C15C-EA288CBF6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566" y="692506"/>
            <a:ext cx="2930997" cy="4079631"/>
          </a:xfrm>
          <a:prstGeom prst="rect">
            <a:avLst/>
          </a:prstGeom>
        </p:spPr>
      </p:pic>
      <p:sp>
        <p:nvSpPr>
          <p:cNvPr id="4" name="TextBox 3">
            <a:extLst>
              <a:ext uri="{FF2B5EF4-FFF2-40B4-BE49-F238E27FC236}">
                <a16:creationId xmlns:a16="http://schemas.microsoft.com/office/drawing/2014/main" id="{2E2277E1-5A9A-6F68-8E9C-1D742923A350}"/>
              </a:ext>
            </a:extLst>
          </p:cNvPr>
          <p:cNvSpPr txBox="1"/>
          <p:nvPr/>
        </p:nvSpPr>
        <p:spPr>
          <a:xfrm>
            <a:off x="6326506" y="4822915"/>
            <a:ext cx="2750820" cy="830997"/>
          </a:xfrm>
          <a:prstGeom prst="rect">
            <a:avLst/>
          </a:prstGeom>
          <a:noFill/>
        </p:spPr>
        <p:txBody>
          <a:bodyPr wrap="square" rtlCol="0">
            <a:spAutoFit/>
          </a:bodyPr>
          <a:lstStyle/>
          <a:p>
            <a:pPr algn="l"/>
            <a:r>
              <a:rPr lang="en-US" altLang="ko-KR" sz="1200" b="1" i="0" dirty="0">
                <a:solidFill>
                  <a:srgbClr val="0D0D0D"/>
                </a:solidFill>
                <a:effectLst/>
                <a:latin typeface="Söhne"/>
              </a:rPr>
              <a:t>Business registration certificate</a:t>
            </a:r>
          </a:p>
          <a:p>
            <a:pPr algn="l"/>
            <a:r>
              <a:rPr lang="en-US" altLang="ko-KR" sz="1200" dirty="0">
                <a:solidFill>
                  <a:srgbClr val="0D0D0D"/>
                </a:solidFill>
                <a:latin typeface="Söhne"/>
              </a:rPr>
              <a:t>: Method for purifying waste operating oil using silica gel and purification device using the same.</a:t>
            </a:r>
            <a:endParaRPr lang="ko-KR" altLang="en-US" sz="1200" i="0" dirty="0">
              <a:solidFill>
                <a:srgbClr val="0D0D0D"/>
              </a:solidFill>
              <a:effectLst/>
              <a:latin typeface="Söhne"/>
            </a:endParaRPr>
          </a:p>
        </p:txBody>
      </p:sp>
      <p:sp>
        <p:nvSpPr>
          <p:cNvPr id="5" name="TextBox 4">
            <a:extLst>
              <a:ext uri="{FF2B5EF4-FFF2-40B4-BE49-F238E27FC236}">
                <a16:creationId xmlns:a16="http://schemas.microsoft.com/office/drawing/2014/main" id="{ACE0AA0A-97CA-1581-5F41-BD2D56DF6FA5}"/>
              </a:ext>
            </a:extLst>
          </p:cNvPr>
          <p:cNvSpPr txBox="1"/>
          <p:nvPr/>
        </p:nvSpPr>
        <p:spPr>
          <a:xfrm>
            <a:off x="227239" y="4803661"/>
            <a:ext cx="2725472" cy="553998"/>
          </a:xfrm>
          <a:prstGeom prst="rect">
            <a:avLst/>
          </a:prstGeom>
          <a:noFill/>
        </p:spPr>
        <p:txBody>
          <a:bodyPr wrap="square" rtlCol="0">
            <a:spAutoFit/>
          </a:bodyPr>
          <a:lstStyle/>
          <a:p>
            <a:pPr algn="l"/>
            <a:r>
              <a:rPr lang="en-US" altLang="ko-KR" sz="1000" i="0" dirty="0">
                <a:solidFill>
                  <a:srgbClr val="0D0D0D"/>
                </a:solidFill>
                <a:effectLst/>
                <a:latin typeface="Söhne"/>
              </a:rPr>
              <a:t>Title: Notice of processing results for application for installation permit for hazardous materials manufacturing facility, etc. [</a:t>
            </a:r>
            <a:r>
              <a:rPr lang="en-US" altLang="ko-KR" sz="1000" i="0" dirty="0" err="1">
                <a:solidFill>
                  <a:srgbClr val="0D0D0D"/>
                </a:solidFill>
                <a:effectLst/>
                <a:latin typeface="Söhne"/>
              </a:rPr>
              <a:t>JoWon</a:t>
            </a:r>
            <a:r>
              <a:rPr lang="en-US" altLang="ko-KR" sz="1000" i="0" dirty="0">
                <a:solidFill>
                  <a:srgbClr val="0D0D0D"/>
                </a:solidFill>
                <a:effectLst/>
                <a:latin typeface="Söhne"/>
              </a:rPr>
              <a:t> </a:t>
            </a:r>
            <a:r>
              <a:rPr lang="en-US" altLang="ko-KR" sz="1000" i="0" dirty="0" err="1">
                <a:solidFill>
                  <a:srgbClr val="0D0D0D"/>
                </a:solidFill>
                <a:effectLst/>
                <a:latin typeface="Söhne"/>
              </a:rPr>
              <a:t>Co.LTD</a:t>
            </a:r>
            <a:r>
              <a:rPr lang="en-US" altLang="ko-KR" sz="1000" i="0" dirty="0">
                <a:solidFill>
                  <a:srgbClr val="0D0D0D"/>
                </a:solidFill>
                <a:effectLst/>
                <a:latin typeface="Söhne"/>
              </a:rPr>
              <a:t>].</a:t>
            </a:r>
            <a:endParaRPr lang="ko-KR" altLang="en-US" sz="1000" i="0" dirty="0">
              <a:solidFill>
                <a:srgbClr val="0D0D0D"/>
              </a:solidFill>
              <a:effectLst/>
              <a:latin typeface="Söhne"/>
            </a:endParaRPr>
          </a:p>
        </p:txBody>
      </p:sp>
      <p:graphicFrame>
        <p:nvGraphicFramePr>
          <p:cNvPr id="12" name="표 11">
            <a:extLst>
              <a:ext uri="{FF2B5EF4-FFF2-40B4-BE49-F238E27FC236}">
                <a16:creationId xmlns:a16="http://schemas.microsoft.com/office/drawing/2014/main" id="{8C9892C0-243F-4B5D-DFD5-C2D9C6E6704C}"/>
              </a:ext>
            </a:extLst>
          </p:cNvPr>
          <p:cNvGraphicFramePr>
            <a:graphicFrameLocks noGrp="1"/>
          </p:cNvGraphicFramePr>
          <p:nvPr>
            <p:extLst>
              <p:ext uri="{D42A27DB-BD31-4B8C-83A1-F6EECF244321}">
                <p14:modId xmlns:p14="http://schemas.microsoft.com/office/powerpoint/2010/main" val="3136819540"/>
              </p:ext>
            </p:extLst>
          </p:nvPr>
        </p:nvGraphicFramePr>
        <p:xfrm>
          <a:off x="310068" y="5408020"/>
          <a:ext cx="5459458" cy="1297578"/>
        </p:xfrm>
        <a:graphic>
          <a:graphicData uri="http://schemas.openxmlformats.org/drawingml/2006/table">
            <a:tbl>
              <a:tblPr/>
              <a:tblGrid>
                <a:gridCol w="1558018">
                  <a:extLst>
                    <a:ext uri="{9D8B030D-6E8A-4147-A177-3AD203B41FA5}">
                      <a16:colId xmlns:a16="http://schemas.microsoft.com/office/drawing/2014/main" val="4191635992"/>
                    </a:ext>
                  </a:extLst>
                </a:gridCol>
                <a:gridCol w="1558834">
                  <a:extLst>
                    <a:ext uri="{9D8B030D-6E8A-4147-A177-3AD203B41FA5}">
                      <a16:colId xmlns:a16="http://schemas.microsoft.com/office/drawing/2014/main" val="1358951006"/>
                    </a:ext>
                  </a:extLst>
                </a:gridCol>
                <a:gridCol w="661852">
                  <a:extLst>
                    <a:ext uri="{9D8B030D-6E8A-4147-A177-3AD203B41FA5}">
                      <a16:colId xmlns:a16="http://schemas.microsoft.com/office/drawing/2014/main" val="3869555761"/>
                    </a:ext>
                  </a:extLst>
                </a:gridCol>
                <a:gridCol w="1140822">
                  <a:extLst>
                    <a:ext uri="{9D8B030D-6E8A-4147-A177-3AD203B41FA5}">
                      <a16:colId xmlns:a16="http://schemas.microsoft.com/office/drawing/2014/main" val="996329230"/>
                    </a:ext>
                  </a:extLst>
                </a:gridCol>
                <a:gridCol w="539932">
                  <a:extLst>
                    <a:ext uri="{9D8B030D-6E8A-4147-A177-3AD203B41FA5}">
                      <a16:colId xmlns:a16="http://schemas.microsoft.com/office/drawing/2014/main" val="4046464188"/>
                    </a:ext>
                  </a:extLst>
                </a:gridCol>
              </a:tblGrid>
              <a:tr h="216263">
                <a:tc>
                  <a:txBody>
                    <a:bodyPr/>
                    <a:lstStyle/>
                    <a:p>
                      <a:pPr algn="ctr"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Category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By type of handling - Item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Capacity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Designated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Multiple.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867750"/>
                  </a:ext>
                </a:extLst>
              </a:tr>
              <a:tr h="216263">
                <a:tc>
                  <a:txBody>
                    <a:bodyPr/>
                    <a:lstStyle/>
                    <a:p>
                      <a:pPr algn="l"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Manufacturing facility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Class 4 - Class 4 petroleum.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58,000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946470"/>
                  </a:ext>
                </a:extLst>
              </a:tr>
              <a:tr h="216263">
                <a:tc>
                  <a:txBody>
                    <a:bodyPr/>
                    <a:lstStyle/>
                    <a:p>
                      <a:pPr algn="l"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Outdoor tank storage (TK-1).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Class 4 - Class 4 petroleum.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13,500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4243909"/>
                  </a:ext>
                </a:extLst>
              </a:tr>
              <a:tr h="216263">
                <a:tc>
                  <a:txBody>
                    <a:bodyPr/>
                    <a:lstStyle/>
                    <a:p>
                      <a:pPr algn="l"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Outdoor tank storage (TK-2)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Class 4 - Class 4 petroleum.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15,500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900" b="0" i="0" u="none" strike="noStrike" dirty="0">
                          <a:solidFill>
                            <a:srgbClr val="000000"/>
                          </a:solidFill>
                          <a:effectLst/>
                          <a:latin typeface="맑은 고딕" panose="020B0503020000020004" pitchFamily="50" charset="-127"/>
                          <a:ea typeface="맑은 고딕" panose="020B0503020000020004" pitchFamily="50" charset="-127"/>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2650764"/>
                  </a:ext>
                </a:extLst>
              </a:tr>
              <a:tr h="216263">
                <a:tc>
                  <a:txBody>
                    <a:bodyPr/>
                    <a:lstStyle/>
                    <a:p>
                      <a:pPr algn="l"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General handling facility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맑은 고딕" panose="020B0503020000020004" pitchFamily="50" charset="-127"/>
                          <a:ea typeface="맑은 고딕" panose="020B0503020000020004" pitchFamily="50" charset="-127"/>
                        </a:rPr>
                        <a:t>Class 4 - Class 4 petroleum.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58,000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1037825"/>
                  </a:ext>
                </a:extLst>
              </a:tr>
              <a:tr h="216263">
                <a:tc gridSpan="2">
                  <a:txBody>
                    <a:bodyPr/>
                    <a:lstStyle/>
                    <a:p>
                      <a:pPr algn="ctr" fontAlgn="ctr"/>
                      <a:r>
                        <a:rPr lang="en-US" sz="900" b="0" i="0" u="none" strike="noStrike" dirty="0">
                          <a:solidFill>
                            <a:srgbClr val="000000"/>
                          </a:solidFill>
                          <a:effectLst/>
                          <a:latin typeface="맑은 고딕" panose="020B0503020000020004" pitchFamily="50" charset="-127"/>
                          <a:ea typeface="맑은 고딕" panose="020B0503020000020004" pitchFamily="50" charset="-127"/>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latinLnBrk="1"/>
                      <a:endParaRPr lang="ko-KR" altLang="en-US"/>
                    </a:p>
                  </a:txBody>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r>
                        <a:rPr lang="en-US" altLang="ko-KR" sz="900" b="0" i="0" u="none" strike="noStrike">
                          <a:solidFill>
                            <a:srgbClr val="000000"/>
                          </a:solidFill>
                          <a:effectLst/>
                          <a:latin typeface="맑은 고딕" panose="020B0503020000020004" pitchFamily="50" charset="-127"/>
                          <a:ea typeface="맑은 고딕" panose="020B0503020000020004" pitchFamily="50" charset="-127"/>
                        </a:rPr>
                        <a:t>145,000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900" b="0" i="0" u="none" strike="noStrike">
                          <a:solidFill>
                            <a:srgbClr val="000000"/>
                          </a:solidFill>
                          <a:effectLst/>
                          <a:latin typeface="맑은 고딕" panose="020B0503020000020004" pitchFamily="50" charset="-127"/>
                          <a:ea typeface="맑은 고딕" panose="020B0503020000020004" pitchFamily="50" charset="-12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900" b="0" i="0" u="none" strike="noStrike" dirty="0">
                          <a:solidFill>
                            <a:srgbClr val="000000"/>
                          </a:solidFill>
                          <a:effectLst/>
                          <a:latin typeface="맑은 고딕" panose="020B0503020000020004" pitchFamily="50" charset="-127"/>
                          <a:ea typeface="맑은 고딕" panose="020B0503020000020004" pitchFamily="50" charset="-127"/>
                        </a:rPr>
                        <a:t>24.17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192871"/>
                  </a:ext>
                </a:extLst>
              </a:tr>
            </a:tbl>
          </a:graphicData>
        </a:graphic>
      </p:graphicFrame>
      <p:sp>
        <p:nvSpPr>
          <p:cNvPr id="13" name="TextBox 12">
            <a:extLst>
              <a:ext uri="{FF2B5EF4-FFF2-40B4-BE49-F238E27FC236}">
                <a16:creationId xmlns:a16="http://schemas.microsoft.com/office/drawing/2014/main" id="{AC055095-B396-D812-CC7E-C06A1B5BC95C}"/>
              </a:ext>
            </a:extLst>
          </p:cNvPr>
          <p:cNvSpPr txBox="1"/>
          <p:nvPr/>
        </p:nvSpPr>
        <p:spPr>
          <a:xfrm>
            <a:off x="3164205" y="415506"/>
            <a:ext cx="2098844" cy="276999"/>
          </a:xfrm>
          <a:prstGeom prst="rect">
            <a:avLst/>
          </a:prstGeom>
          <a:noFill/>
        </p:spPr>
        <p:txBody>
          <a:bodyPr wrap="none" rtlCol="0">
            <a:spAutoFit/>
          </a:bodyPr>
          <a:lstStyle/>
          <a:p>
            <a:pPr algn="l"/>
            <a:r>
              <a:rPr lang="en-US" altLang="ko-KR" sz="1200" b="1" i="0" dirty="0">
                <a:solidFill>
                  <a:srgbClr val="0D0D0D"/>
                </a:solidFill>
                <a:effectLst/>
                <a:latin typeface="Söhne"/>
              </a:rPr>
              <a:t>Factory registration certificate</a:t>
            </a:r>
            <a:endParaRPr lang="ko-KR" altLang="en-US" sz="1200" b="1" i="0" dirty="0">
              <a:solidFill>
                <a:srgbClr val="0D0D0D"/>
              </a:solidFill>
              <a:effectLst/>
              <a:latin typeface="Söhne"/>
            </a:endParaRPr>
          </a:p>
        </p:txBody>
      </p:sp>
      <p:sp>
        <p:nvSpPr>
          <p:cNvPr id="14" name="TextBox 13">
            <a:extLst>
              <a:ext uri="{FF2B5EF4-FFF2-40B4-BE49-F238E27FC236}">
                <a16:creationId xmlns:a16="http://schemas.microsoft.com/office/drawing/2014/main" id="{219C6457-95D7-BCF5-D938-A580273EAB6B}"/>
              </a:ext>
            </a:extLst>
          </p:cNvPr>
          <p:cNvSpPr txBox="1"/>
          <p:nvPr/>
        </p:nvSpPr>
        <p:spPr>
          <a:xfrm>
            <a:off x="6114919" y="415506"/>
            <a:ext cx="2182392" cy="276999"/>
          </a:xfrm>
          <a:prstGeom prst="rect">
            <a:avLst/>
          </a:prstGeom>
          <a:noFill/>
        </p:spPr>
        <p:txBody>
          <a:bodyPr wrap="none" rtlCol="0">
            <a:spAutoFit/>
          </a:bodyPr>
          <a:lstStyle/>
          <a:p>
            <a:pPr algn="l"/>
            <a:r>
              <a:rPr lang="en-US" altLang="ko-KR" sz="1200" b="1" i="0" dirty="0">
                <a:solidFill>
                  <a:srgbClr val="0D0D0D"/>
                </a:solidFill>
                <a:effectLst/>
                <a:latin typeface="Söhne"/>
              </a:rPr>
              <a:t>Business registration certificate</a:t>
            </a:r>
          </a:p>
        </p:txBody>
      </p:sp>
      <p:sp>
        <p:nvSpPr>
          <p:cNvPr id="15" name="TextBox 14">
            <a:extLst>
              <a:ext uri="{FF2B5EF4-FFF2-40B4-BE49-F238E27FC236}">
                <a16:creationId xmlns:a16="http://schemas.microsoft.com/office/drawing/2014/main" id="{E33586A5-4979-34E2-E574-140ED6151B94}"/>
              </a:ext>
            </a:extLst>
          </p:cNvPr>
          <p:cNvSpPr txBox="1"/>
          <p:nvPr/>
        </p:nvSpPr>
        <p:spPr>
          <a:xfrm>
            <a:off x="161180" y="234521"/>
            <a:ext cx="2868264" cy="461665"/>
          </a:xfrm>
          <a:prstGeom prst="rect">
            <a:avLst/>
          </a:prstGeom>
          <a:noFill/>
        </p:spPr>
        <p:txBody>
          <a:bodyPr wrap="square" rtlCol="0">
            <a:spAutoFit/>
          </a:bodyPr>
          <a:lstStyle/>
          <a:p>
            <a:pPr algn="l"/>
            <a:r>
              <a:rPr lang="en-US" altLang="ko-KR" sz="1200" b="1" i="0" dirty="0">
                <a:solidFill>
                  <a:srgbClr val="0D0D0D"/>
                </a:solidFill>
                <a:effectLst/>
                <a:latin typeface="Söhne"/>
              </a:rPr>
              <a:t>Application for permit for disposal of hazardous materials (waste oil)</a:t>
            </a:r>
            <a:endParaRPr lang="ko-KR" altLang="en-US" sz="1200" b="1" i="0" dirty="0">
              <a:solidFill>
                <a:srgbClr val="0D0D0D"/>
              </a:solidFill>
              <a:effectLst/>
              <a:latin typeface="Söhne"/>
            </a:endParaRPr>
          </a:p>
        </p:txBody>
      </p:sp>
    </p:spTree>
    <p:extLst>
      <p:ext uri="{BB962C8B-B14F-4D97-AF65-F5344CB8AC3E}">
        <p14:creationId xmlns:p14="http://schemas.microsoft.com/office/powerpoint/2010/main" val="252762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27A35DEC-9670-9505-EAAD-C82ACCA94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79" y="692505"/>
            <a:ext cx="2878618" cy="4079631"/>
          </a:xfrm>
          <a:prstGeom prst="rect">
            <a:avLst/>
          </a:prstGeom>
        </p:spPr>
      </p:pic>
      <p:pic>
        <p:nvPicPr>
          <p:cNvPr id="9" name="그림 8">
            <a:extLst>
              <a:ext uri="{FF2B5EF4-FFF2-40B4-BE49-F238E27FC236}">
                <a16:creationId xmlns:a16="http://schemas.microsoft.com/office/drawing/2014/main" id="{9E7D6AA2-BE3D-D5D0-616A-4B9A1EB83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161" y="692505"/>
            <a:ext cx="2950714" cy="4079631"/>
          </a:xfrm>
          <a:prstGeom prst="rect">
            <a:avLst/>
          </a:prstGeom>
        </p:spPr>
      </p:pic>
      <p:pic>
        <p:nvPicPr>
          <p:cNvPr id="11" name="그림 10">
            <a:extLst>
              <a:ext uri="{FF2B5EF4-FFF2-40B4-BE49-F238E27FC236}">
                <a16:creationId xmlns:a16="http://schemas.microsoft.com/office/drawing/2014/main" id="{248FAB63-C0F9-BC9A-C15C-EA288CBF6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566" y="692506"/>
            <a:ext cx="2930997" cy="4079631"/>
          </a:xfrm>
          <a:prstGeom prst="rect">
            <a:avLst/>
          </a:prstGeom>
        </p:spPr>
      </p:pic>
      <p:pic>
        <p:nvPicPr>
          <p:cNvPr id="13" name="그림 12">
            <a:extLst>
              <a:ext uri="{FF2B5EF4-FFF2-40B4-BE49-F238E27FC236}">
                <a16:creationId xmlns:a16="http://schemas.microsoft.com/office/drawing/2014/main" id="{AAA1BED0-B31B-417E-1A12-84FF381E73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501865" y="1319421"/>
            <a:ext cx="4151447" cy="2964576"/>
          </a:xfrm>
          <a:prstGeom prst="rect">
            <a:avLst/>
          </a:prstGeom>
        </p:spPr>
      </p:pic>
      <p:pic>
        <p:nvPicPr>
          <p:cNvPr id="15" name="그림 14">
            <a:extLst>
              <a:ext uri="{FF2B5EF4-FFF2-40B4-BE49-F238E27FC236}">
                <a16:creationId xmlns:a16="http://schemas.microsoft.com/office/drawing/2014/main" id="{AA3362DB-1E31-4059-6AA8-7A05552CB0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94618" y="1457481"/>
            <a:ext cx="3975748" cy="2864155"/>
          </a:xfrm>
          <a:prstGeom prst="rect">
            <a:avLst/>
          </a:prstGeom>
        </p:spPr>
      </p:pic>
      <p:pic>
        <p:nvPicPr>
          <p:cNvPr id="19" name="그림 18">
            <a:extLst>
              <a:ext uri="{FF2B5EF4-FFF2-40B4-BE49-F238E27FC236}">
                <a16:creationId xmlns:a16="http://schemas.microsoft.com/office/drawing/2014/main" id="{101EA18D-5077-1A2B-D122-CBED9332F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8425" y="744634"/>
            <a:ext cx="2903277" cy="4079631"/>
          </a:xfrm>
          <a:prstGeom prst="rect">
            <a:avLst/>
          </a:prstGeom>
        </p:spPr>
      </p:pic>
      <p:sp>
        <p:nvSpPr>
          <p:cNvPr id="2" name="TextBox 1">
            <a:extLst>
              <a:ext uri="{FF2B5EF4-FFF2-40B4-BE49-F238E27FC236}">
                <a16:creationId xmlns:a16="http://schemas.microsoft.com/office/drawing/2014/main" id="{EF027562-7497-0E75-F9AD-99ED4247923C}"/>
              </a:ext>
            </a:extLst>
          </p:cNvPr>
          <p:cNvSpPr txBox="1"/>
          <p:nvPr/>
        </p:nvSpPr>
        <p:spPr>
          <a:xfrm>
            <a:off x="192403" y="4988376"/>
            <a:ext cx="4858566" cy="461665"/>
          </a:xfrm>
          <a:prstGeom prst="rect">
            <a:avLst/>
          </a:prstGeom>
          <a:noFill/>
        </p:spPr>
        <p:txBody>
          <a:bodyPr wrap="square" rtlCol="0">
            <a:spAutoFit/>
          </a:bodyPr>
          <a:lstStyle/>
          <a:p>
            <a:pPr algn="l"/>
            <a:r>
              <a:rPr lang="en-US" altLang="ko-KR" sz="1200" b="1" i="0" dirty="0">
                <a:solidFill>
                  <a:srgbClr val="0D0D0D"/>
                </a:solidFill>
                <a:effectLst/>
                <a:latin typeface="Söhne"/>
              </a:rPr>
              <a:t>Test report of waste treatment results using patented method : Suitable.</a:t>
            </a:r>
          </a:p>
          <a:p>
            <a:pPr algn="l"/>
            <a:r>
              <a:rPr lang="en-US" altLang="ko-KR" sz="1200" b="1" dirty="0">
                <a:solidFill>
                  <a:srgbClr val="0D0D0D"/>
                </a:solidFill>
                <a:latin typeface="Söhne"/>
              </a:rPr>
              <a:t>=&gt;</a:t>
            </a:r>
            <a:r>
              <a:rPr lang="en-US" altLang="ko-KR" sz="1200" b="1" i="0" dirty="0">
                <a:solidFill>
                  <a:srgbClr val="0D0D0D"/>
                </a:solidFill>
                <a:effectLst/>
                <a:latin typeface="Söhne"/>
              </a:rPr>
              <a:t> Tested by KTR</a:t>
            </a:r>
            <a:endParaRPr lang="ko-KR" altLang="en-US" sz="1200" b="1" i="0" dirty="0">
              <a:solidFill>
                <a:srgbClr val="0D0D0D"/>
              </a:solidFill>
              <a:effectLst/>
              <a:latin typeface="Söhne"/>
            </a:endParaRPr>
          </a:p>
        </p:txBody>
      </p:sp>
      <p:sp>
        <p:nvSpPr>
          <p:cNvPr id="4" name="TextBox 3">
            <a:extLst>
              <a:ext uri="{FF2B5EF4-FFF2-40B4-BE49-F238E27FC236}">
                <a16:creationId xmlns:a16="http://schemas.microsoft.com/office/drawing/2014/main" id="{36FCEEF6-CC0E-7B48-C49C-7A21244B9083}"/>
              </a:ext>
            </a:extLst>
          </p:cNvPr>
          <p:cNvSpPr txBox="1"/>
          <p:nvPr/>
        </p:nvSpPr>
        <p:spPr>
          <a:xfrm>
            <a:off x="6152330" y="4988376"/>
            <a:ext cx="2750820" cy="646331"/>
          </a:xfrm>
          <a:prstGeom prst="rect">
            <a:avLst/>
          </a:prstGeom>
          <a:noFill/>
        </p:spPr>
        <p:txBody>
          <a:bodyPr wrap="square" rtlCol="0">
            <a:spAutoFit/>
          </a:bodyPr>
          <a:lstStyle/>
          <a:p>
            <a:pPr algn="l"/>
            <a:r>
              <a:rPr lang="en-US" altLang="ko-KR" sz="1200" dirty="0">
                <a:solidFill>
                  <a:srgbClr val="0D0D0D"/>
                </a:solidFill>
                <a:latin typeface="Söhne"/>
              </a:rPr>
              <a:t>: Method for purifying waste operating oil using silica gel and purification device using the same.</a:t>
            </a:r>
            <a:endParaRPr lang="ko-KR" altLang="en-US" sz="1200" i="0" dirty="0">
              <a:solidFill>
                <a:srgbClr val="0D0D0D"/>
              </a:solidFill>
              <a:effectLst/>
              <a:latin typeface="Söhne"/>
            </a:endParaRPr>
          </a:p>
        </p:txBody>
      </p:sp>
      <p:sp>
        <p:nvSpPr>
          <p:cNvPr id="5" name="TextBox 4">
            <a:extLst>
              <a:ext uri="{FF2B5EF4-FFF2-40B4-BE49-F238E27FC236}">
                <a16:creationId xmlns:a16="http://schemas.microsoft.com/office/drawing/2014/main" id="{20F317F2-5BD8-1192-A867-51FED09E4F36}"/>
              </a:ext>
            </a:extLst>
          </p:cNvPr>
          <p:cNvSpPr txBox="1"/>
          <p:nvPr/>
        </p:nvSpPr>
        <p:spPr>
          <a:xfrm>
            <a:off x="174983" y="415506"/>
            <a:ext cx="1869743" cy="276999"/>
          </a:xfrm>
          <a:prstGeom prst="rect">
            <a:avLst/>
          </a:prstGeom>
          <a:noFill/>
        </p:spPr>
        <p:txBody>
          <a:bodyPr wrap="none" rtlCol="0">
            <a:spAutoFit/>
          </a:bodyPr>
          <a:lstStyle/>
          <a:p>
            <a:pPr algn="l"/>
            <a:r>
              <a:rPr lang="en-US" altLang="ko-KR" sz="1200" b="1" i="0" dirty="0">
                <a:solidFill>
                  <a:srgbClr val="0D0D0D"/>
                </a:solidFill>
                <a:effectLst/>
                <a:latin typeface="Söhne"/>
              </a:rPr>
              <a:t>Test Report: Tested by KTR</a:t>
            </a:r>
            <a:endParaRPr lang="ko-KR" altLang="en-US" sz="1200" b="1" i="0" dirty="0">
              <a:solidFill>
                <a:srgbClr val="0D0D0D"/>
              </a:solidFill>
              <a:effectLst/>
              <a:latin typeface="Söhne"/>
            </a:endParaRPr>
          </a:p>
        </p:txBody>
      </p:sp>
      <p:sp>
        <p:nvSpPr>
          <p:cNvPr id="6" name="TextBox 5">
            <a:extLst>
              <a:ext uri="{FF2B5EF4-FFF2-40B4-BE49-F238E27FC236}">
                <a16:creationId xmlns:a16="http://schemas.microsoft.com/office/drawing/2014/main" id="{89B20BA8-7F6B-E070-D96E-E5E508F8DE51}"/>
              </a:ext>
            </a:extLst>
          </p:cNvPr>
          <p:cNvSpPr txBox="1"/>
          <p:nvPr/>
        </p:nvSpPr>
        <p:spPr>
          <a:xfrm>
            <a:off x="3111951" y="415506"/>
            <a:ext cx="1869743" cy="276999"/>
          </a:xfrm>
          <a:prstGeom prst="rect">
            <a:avLst/>
          </a:prstGeom>
          <a:noFill/>
        </p:spPr>
        <p:txBody>
          <a:bodyPr wrap="none" rtlCol="0">
            <a:spAutoFit/>
          </a:bodyPr>
          <a:lstStyle/>
          <a:p>
            <a:pPr algn="l"/>
            <a:r>
              <a:rPr lang="en-US" altLang="ko-KR" sz="1200" b="1" i="0" dirty="0">
                <a:solidFill>
                  <a:srgbClr val="0D0D0D"/>
                </a:solidFill>
                <a:effectLst/>
                <a:latin typeface="Söhne"/>
              </a:rPr>
              <a:t>Test Report: Tested by KTR</a:t>
            </a:r>
            <a:endParaRPr lang="ko-KR" altLang="en-US" sz="1200" b="1" i="0" dirty="0">
              <a:solidFill>
                <a:srgbClr val="0D0D0D"/>
              </a:solidFill>
              <a:effectLst/>
              <a:latin typeface="Söhne"/>
            </a:endParaRPr>
          </a:p>
        </p:txBody>
      </p:sp>
      <p:sp>
        <p:nvSpPr>
          <p:cNvPr id="8" name="TextBox 7">
            <a:extLst>
              <a:ext uri="{FF2B5EF4-FFF2-40B4-BE49-F238E27FC236}">
                <a16:creationId xmlns:a16="http://schemas.microsoft.com/office/drawing/2014/main" id="{F0123855-4BF5-F1CD-5A4E-A7A06DA63591}"/>
              </a:ext>
            </a:extLst>
          </p:cNvPr>
          <p:cNvSpPr txBox="1"/>
          <p:nvPr/>
        </p:nvSpPr>
        <p:spPr>
          <a:xfrm>
            <a:off x="6117504" y="415506"/>
            <a:ext cx="2750820" cy="276999"/>
          </a:xfrm>
          <a:prstGeom prst="rect">
            <a:avLst/>
          </a:prstGeom>
          <a:noFill/>
        </p:spPr>
        <p:txBody>
          <a:bodyPr wrap="square" rtlCol="0">
            <a:spAutoFit/>
          </a:bodyPr>
          <a:lstStyle/>
          <a:p>
            <a:pPr algn="l"/>
            <a:r>
              <a:rPr lang="en-US" altLang="ko-KR" sz="1200" b="1" i="0" dirty="0">
                <a:solidFill>
                  <a:srgbClr val="0D0D0D"/>
                </a:solidFill>
                <a:effectLst/>
                <a:latin typeface="Söhne"/>
              </a:rPr>
              <a:t>Certificate of Patent (</a:t>
            </a:r>
            <a:r>
              <a:rPr lang="ko-KR" altLang="en-US" sz="1200" b="1" i="0" dirty="0">
                <a:solidFill>
                  <a:srgbClr val="0D0D0D"/>
                </a:solidFill>
                <a:effectLst/>
                <a:latin typeface="Söhne"/>
              </a:rPr>
              <a:t>특허증</a:t>
            </a:r>
            <a:r>
              <a:rPr lang="en-US" altLang="ko-KR" sz="1200" b="1" i="0" dirty="0">
                <a:solidFill>
                  <a:srgbClr val="0D0D0D"/>
                </a:solidFill>
                <a:effectLst/>
                <a:latin typeface="Söhne"/>
              </a:rPr>
              <a:t>)</a:t>
            </a:r>
            <a:endParaRPr lang="ko-KR" altLang="en-US" sz="1200" i="0" dirty="0">
              <a:solidFill>
                <a:srgbClr val="0D0D0D"/>
              </a:solidFill>
              <a:effectLst/>
              <a:latin typeface="Söhne"/>
            </a:endParaRPr>
          </a:p>
        </p:txBody>
      </p:sp>
    </p:spTree>
    <p:extLst>
      <p:ext uri="{BB962C8B-B14F-4D97-AF65-F5344CB8AC3E}">
        <p14:creationId xmlns:p14="http://schemas.microsoft.com/office/powerpoint/2010/main" val="103813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19A447-2C30-1B5C-B593-F38B4BE43310}"/>
              </a:ext>
            </a:extLst>
          </p:cNvPr>
          <p:cNvSpPr txBox="1"/>
          <p:nvPr/>
        </p:nvSpPr>
        <p:spPr>
          <a:xfrm>
            <a:off x="4663439" y="733660"/>
            <a:ext cx="4312117" cy="1277273"/>
          </a:xfrm>
          <a:prstGeom prst="rect">
            <a:avLst/>
          </a:prstGeom>
          <a:noFill/>
        </p:spPr>
        <p:txBody>
          <a:bodyPr wrap="square">
            <a:spAutoFit/>
          </a:bodyPr>
          <a:lstStyle/>
          <a:p>
            <a:pPr marL="358775" lvl="1" indent="-179388">
              <a:buFont typeface="+mj-lt"/>
              <a:buAutoNum type="arabicParenR" startAt="3"/>
            </a:pPr>
            <a:r>
              <a:rPr lang="en-US" altLang="ko-KR" sz="1100" dirty="0">
                <a:solidFill>
                  <a:srgbClr val="0D0D0D"/>
                </a:solidFill>
                <a:latin typeface="Söhne"/>
              </a:rPr>
              <a:t>By regenerating waste oils, we can solve reuse and environmental problems at the same time (95% or more of the prototype quality). The initial regeneration is 10 tons/day (10 hours of work), and the goal is to process 250 tons/month by working 25 days/month. </a:t>
            </a:r>
          </a:p>
          <a:p>
            <a:pPr marL="358775" lvl="1" indent="-179388" algn="l">
              <a:buFont typeface="+mj-lt"/>
              <a:buAutoNum type="arabicParenR" startAt="3"/>
            </a:pPr>
            <a:r>
              <a:rPr lang="en-US" altLang="ko-KR" sz="1100" dirty="0">
                <a:solidFill>
                  <a:srgbClr val="0D0D0D"/>
                </a:solidFill>
                <a:latin typeface="Söhne"/>
              </a:rPr>
              <a:t>The initial regeneration is 10 tons/day (10 hours of work), and the goal is to process 250 tons/month by working 25 days/month.</a:t>
            </a:r>
          </a:p>
          <a:p>
            <a:pPr marL="358775" lvl="1" indent="-179388" algn="l">
              <a:buFont typeface="+mj-lt"/>
              <a:buAutoNum type="arabicParenR" startAt="3"/>
            </a:pPr>
            <a:r>
              <a:rPr lang="en-US" altLang="ko-KR" sz="1100" dirty="0">
                <a:solidFill>
                  <a:srgbClr val="0D0D0D"/>
                </a:solidFill>
                <a:latin typeface="Söhne"/>
              </a:rPr>
              <a:t>The production volume will be gradually increased every month.</a:t>
            </a:r>
          </a:p>
        </p:txBody>
      </p:sp>
      <p:sp>
        <p:nvSpPr>
          <p:cNvPr id="2" name="TextBox 1">
            <a:extLst>
              <a:ext uri="{FF2B5EF4-FFF2-40B4-BE49-F238E27FC236}">
                <a16:creationId xmlns:a16="http://schemas.microsoft.com/office/drawing/2014/main" id="{94F467ED-A53A-275D-CC46-94BCB0E8BB43}"/>
              </a:ext>
            </a:extLst>
          </p:cNvPr>
          <p:cNvSpPr txBox="1"/>
          <p:nvPr/>
        </p:nvSpPr>
        <p:spPr>
          <a:xfrm>
            <a:off x="168444" y="733896"/>
            <a:ext cx="4403556" cy="5170646"/>
          </a:xfrm>
          <a:prstGeom prst="rect">
            <a:avLst/>
          </a:prstGeom>
          <a:noFill/>
        </p:spPr>
        <p:txBody>
          <a:bodyPr wrap="square">
            <a:spAutoFit/>
          </a:bodyPr>
          <a:lstStyle/>
          <a:p>
            <a:pPr algn="l">
              <a:buFont typeface="+mj-lt"/>
              <a:buAutoNum type="arabicPeriod"/>
            </a:pPr>
            <a:r>
              <a:rPr lang="ko-KR" altLang="en-US" sz="1100" b="1" i="0" dirty="0">
                <a:solidFill>
                  <a:srgbClr val="0D0D0D"/>
                </a:solidFill>
                <a:effectLst/>
                <a:latin typeface="Söhne"/>
              </a:rPr>
              <a:t> </a:t>
            </a:r>
            <a:r>
              <a:rPr lang="en-US" altLang="ko-KR" sz="1100" b="1" i="0" dirty="0">
                <a:solidFill>
                  <a:srgbClr val="0D0D0D"/>
                </a:solidFill>
                <a:effectLst/>
                <a:latin typeface="Söhne"/>
              </a:rPr>
              <a:t>Korean Market Research and Competitive Analysis:</a:t>
            </a:r>
            <a:endParaRPr lang="ko-KR" altLang="en-US" sz="1100" b="0" i="0" dirty="0">
              <a:solidFill>
                <a:srgbClr val="0D0D0D"/>
              </a:solidFill>
              <a:effectLst/>
              <a:latin typeface="Söhne"/>
            </a:endParaRPr>
          </a:p>
          <a:p>
            <a:pPr marL="355600" lvl="1" indent="-174625" algn="l">
              <a:buFont typeface="+mj-lt"/>
              <a:buAutoNum type="arabicParenR"/>
            </a:pPr>
            <a:r>
              <a:rPr lang="en-US" altLang="ko-KR" sz="1100" b="0" i="0" dirty="0">
                <a:solidFill>
                  <a:srgbClr val="0D0D0D"/>
                </a:solidFill>
                <a:effectLst/>
                <a:latin typeface="Söhne"/>
              </a:rPr>
              <a:t>Market price and size of renewable oil</a:t>
            </a:r>
          </a:p>
          <a:p>
            <a:pPr marL="358775" lvl="1" indent="-93663" algn="l"/>
            <a:r>
              <a:rPr lang="en-US" altLang="ko-KR" sz="1100" b="0" i="0" dirty="0">
                <a:solidFill>
                  <a:srgbClr val="0D0D0D"/>
                </a:solidFill>
                <a:effectLst/>
                <a:latin typeface="Söhne"/>
              </a:rPr>
              <a:t>- If the number of industrial production facilities increases, it will increase even more. We plan the business with a monthly scale of 300 tons that we can secure.</a:t>
            </a:r>
          </a:p>
          <a:p>
            <a:pPr marL="358775" lvl="1" indent="-93663" algn="l">
              <a:buFontTx/>
              <a:buChar char="-"/>
            </a:pPr>
            <a:r>
              <a:rPr lang="en-US" altLang="ko-KR" sz="1100" b="0" i="0" dirty="0">
                <a:solidFill>
                  <a:srgbClr val="0D0D0D"/>
                </a:solidFill>
                <a:effectLst/>
                <a:latin typeface="Söhne"/>
              </a:rPr>
              <a:t>Product acquisition cost (market price): </a:t>
            </a:r>
            <a:r>
              <a:rPr lang="ko-KR" altLang="en-US" sz="1100" b="0" i="0" dirty="0">
                <a:solidFill>
                  <a:srgbClr val="0D0D0D"/>
                </a:solidFill>
                <a:effectLst/>
                <a:latin typeface="Söhne"/>
              </a:rPr>
              <a:t>￦</a:t>
            </a:r>
            <a:r>
              <a:rPr lang="en-US" altLang="ko-KR" sz="1100" b="0" i="0" dirty="0">
                <a:solidFill>
                  <a:srgbClr val="0D0D0D"/>
                </a:solidFill>
                <a:effectLst/>
                <a:latin typeface="Söhne"/>
              </a:rPr>
              <a:t>200k/ton (1,000 liter)</a:t>
            </a:r>
          </a:p>
          <a:p>
            <a:pPr marL="358775" lvl="1" indent="-93663" algn="l">
              <a:buFontTx/>
              <a:buChar char="-"/>
            </a:pPr>
            <a:r>
              <a:rPr lang="en-US" altLang="ko-KR" sz="1100" b="0" i="0" dirty="0">
                <a:solidFill>
                  <a:srgbClr val="0D0D0D"/>
                </a:solidFill>
                <a:effectLst/>
                <a:latin typeface="Söhne"/>
              </a:rPr>
              <a:t>Sales price after recycling (market price): </a:t>
            </a:r>
            <a:r>
              <a:rPr lang="ko-KR" altLang="en-US" sz="1100" b="0" i="0" dirty="0">
                <a:solidFill>
                  <a:srgbClr val="0D0D0D"/>
                </a:solidFill>
                <a:effectLst/>
                <a:latin typeface="Söhne"/>
              </a:rPr>
              <a:t>￦</a:t>
            </a:r>
            <a:r>
              <a:rPr lang="en-US" altLang="ko-KR" sz="1100" b="0" i="0" dirty="0">
                <a:solidFill>
                  <a:srgbClr val="0D0D0D"/>
                </a:solidFill>
                <a:effectLst/>
                <a:latin typeface="Söhne"/>
              </a:rPr>
              <a:t>1,000k/ton (1,000 liter)</a:t>
            </a:r>
          </a:p>
          <a:p>
            <a:pPr marL="358775" lvl="1" indent="-93663" algn="l">
              <a:buFontTx/>
              <a:buChar char="-"/>
            </a:pPr>
            <a:r>
              <a:rPr lang="en-US" altLang="ko-KR" sz="1100" b="0" i="0" dirty="0">
                <a:solidFill>
                  <a:srgbClr val="0D0D0D"/>
                </a:solidFill>
                <a:effectLst/>
                <a:latin typeface="Söhne"/>
              </a:rPr>
              <a:t>Additional cost of recycling facility (excluding facility investment cost): </a:t>
            </a:r>
            <a:r>
              <a:rPr lang="ko-KR" altLang="en-US" sz="1100" b="0" i="0" dirty="0">
                <a:solidFill>
                  <a:srgbClr val="0D0D0D"/>
                </a:solidFill>
                <a:effectLst/>
                <a:latin typeface="Söhne"/>
              </a:rPr>
              <a:t>￦</a:t>
            </a:r>
            <a:r>
              <a:rPr lang="en-US" altLang="ko-KR" sz="1100" b="0" i="0" dirty="0">
                <a:solidFill>
                  <a:srgbClr val="0D0D0D"/>
                </a:solidFill>
                <a:effectLst/>
                <a:latin typeface="Söhne"/>
              </a:rPr>
              <a:t>500M</a:t>
            </a:r>
          </a:p>
          <a:p>
            <a:pPr marL="358775" lvl="1" indent="-93663" algn="l">
              <a:buFontTx/>
              <a:buChar char="-"/>
            </a:pPr>
            <a:r>
              <a:rPr lang="en-US" altLang="ko-KR" sz="1100" b="0" i="0" dirty="0">
                <a:solidFill>
                  <a:srgbClr val="0D0D0D"/>
                </a:solidFill>
                <a:effectLst/>
                <a:latin typeface="Söhne"/>
              </a:rPr>
              <a:t>Korean market price: (</a:t>
            </a:r>
            <a:r>
              <a:rPr lang="ko-KR" altLang="en-US" sz="1100" b="0" i="0" dirty="0">
                <a:solidFill>
                  <a:srgbClr val="0D0D0D"/>
                </a:solidFill>
                <a:effectLst/>
                <a:latin typeface="Söhne"/>
              </a:rPr>
              <a:t>￦</a:t>
            </a:r>
            <a:r>
              <a:rPr lang="en-US" altLang="ko-KR" sz="1100" b="0" i="0" dirty="0">
                <a:solidFill>
                  <a:srgbClr val="0D0D0D"/>
                </a:solidFill>
                <a:effectLst/>
                <a:latin typeface="Söhne"/>
              </a:rPr>
              <a:t>-200k/ton, [industrial waste disposal cost]): Processed at </a:t>
            </a:r>
            <a:r>
              <a:rPr lang="ko-KR" altLang="en-US" sz="1100" b="0" i="0" dirty="0">
                <a:solidFill>
                  <a:srgbClr val="0D0D0D"/>
                </a:solidFill>
                <a:effectLst/>
                <a:latin typeface="Söhne"/>
              </a:rPr>
              <a:t>￦</a:t>
            </a:r>
            <a:r>
              <a:rPr lang="en-US" altLang="ko-KR" sz="1100" b="0" i="0" dirty="0">
                <a:solidFill>
                  <a:srgbClr val="0D0D0D"/>
                </a:solidFill>
                <a:effectLst/>
                <a:latin typeface="Söhne"/>
              </a:rPr>
              <a:t>0/ton to secure quantity.</a:t>
            </a:r>
          </a:p>
          <a:p>
            <a:pPr marL="358775" lvl="1" indent="-93663" algn="l">
              <a:buFontTx/>
              <a:buChar char="-"/>
            </a:pPr>
            <a:r>
              <a:rPr lang="en-US" altLang="ko-KR" sz="1100" b="0" i="0" dirty="0">
                <a:solidFill>
                  <a:srgbClr val="0D0D0D"/>
                </a:solidFill>
                <a:effectLst/>
                <a:latin typeface="Söhne"/>
              </a:rPr>
              <a:t>Unit price of production materials (waste oil): </a:t>
            </a:r>
            <a:r>
              <a:rPr lang="ko-KR" altLang="en-US" sz="1100" b="0" i="0" dirty="0">
                <a:solidFill>
                  <a:srgbClr val="0D0D0D"/>
                </a:solidFill>
                <a:effectLst/>
                <a:latin typeface="Söhne"/>
              </a:rPr>
              <a:t>￦</a:t>
            </a:r>
            <a:r>
              <a:rPr lang="en-US" altLang="ko-KR" sz="1100" b="0" i="0" dirty="0">
                <a:solidFill>
                  <a:srgbClr val="0D0D0D"/>
                </a:solidFill>
                <a:effectLst/>
                <a:latin typeface="Söhne"/>
              </a:rPr>
              <a:t>500k/ton</a:t>
            </a:r>
          </a:p>
          <a:p>
            <a:pPr marL="358775" lvl="1" indent="-93663" algn="l">
              <a:buFontTx/>
              <a:buChar char="-"/>
            </a:pPr>
            <a:r>
              <a:rPr lang="en-US" altLang="ko-KR" sz="1100" b="0" i="0" dirty="0">
                <a:solidFill>
                  <a:srgbClr val="0D0D0D"/>
                </a:solidFill>
                <a:effectLst/>
                <a:latin typeface="Söhne"/>
              </a:rPr>
              <a:t>A market where 1,500 to 2,000 tons can be recruited per month.</a:t>
            </a:r>
          </a:p>
          <a:p>
            <a:pPr marL="358775" lvl="1" indent="-177800" algn="l"/>
            <a:r>
              <a:rPr lang="en-US" altLang="ko-KR" sz="1100" dirty="0">
                <a:solidFill>
                  <a:srgbClr val="0D0D0D"/>
                </a:solidFill>
                <a:latin typeface="Söhne"/>
              </a:rPr>
              <a:t>2) </a:t>
            </a:r>
            <a:r>
              <a:rPr lang="en-US" altLang="ko-KR" sz="1100" b="0" i="0" dirty="0">
                <a:solidFill>
                  <a:srgbClr val="0D0D0D"/>
                </a:solidFill>
                <a:effectLst/>
                <a:latin typeface="Söhne"/>
              </a:rPr>
              <a:t>Analysis of waste oil treatment methods</a:t>
            </a:r>
          </a:p>
          <a:p>
            <a:pPr marL="352425" lvl="1" indent="-87313" algn="l">
              <a:buFontTx/>
              <a:buChar char="-"/>
            </a:pPr>
            <a:r>
              <a:rPr lang="en-US" altLang="ko-KR" sz="1100" b="0" i="0" dirty="0">
                <a:solidFill>
                  <a:srgbClr val="0D0D0D"/>
                </a:solidFill>
                <a:effectLst/>
                <a:latin typeface="Söhne"/>
              </a:rPr>
              <a:t>In Korea, it is classified as industrial waste, so the generator must bear the cost of reprocessing, and must report the movement path and reprocessing situation of the waste to the government in real time.</a:t>
            </a:r>
          </a:p>
          <a:p>
            <a:pPr marL="352425" lvl="1" indent="-87313" algn="l">
              <a:buFontTx/>
              <a:buChar char="-"/>
            </a:pPr>
            <a:r>
              <a:rPr lang="en-US" altLang="ko-KR" sz="1100" b="0" i="0" dirty="0">
                <a:solidFill>
                  <a:srgbClr val="0D0D0D"/>
                </a:solidFill>
                <a:effectLst/>
                <a:latin typeface="Söhne"/>
              </a:rPr>
              <a:t>It cannot be directly incinerated or reused without reprocessing.</a:t>
            </a:r>
          </a:p>
          <a:p>
            <a:pPr marL="352425" lvl="1" indent="-87313" algn="l">
              <a:buFontTx/>
              <a:buChar char="-"/>
            </a:pPr>
            <a:r>
              <a:rPr lang="en-US" altLang="ko-KR" sz="1100" b="0" i="0" dirty="0">
                <a:solidFill>
                  <a:srgbClr val="0D0D0D"/>
                </a:solidFill>
                <a:effectLst/>
                <a:latin typeface="Söhne"/>
              </a:rPr>
              <a:t>Any method that may cause environmental pollution cannot be reprocessed without government approval, and only licensed companies can reprocess it.</a:t>
            </a:r>
          </a:p>
          <a:p>
            <a:pPr marL="352425" lvl="1" indent="-87313" algn="l">
              <a:buFontTx/>
              <a:buChar char="-"/>
            </a:pPr>
            <a:r>
              <a:rPr lang="en-US" altLang="ko-KR" sz="1100" b="0" i="0" dirty="0">
                <a:solidFill>
                  <a:srgbClr val="0D0D0D"/>
                </a:solidFill>
                <a:effectLst/>
                <a:latin typeface="Söhne"/>
              </a:rPr>
              <a:t>Therefore, in Korea, collection companies like this project receive both waste oil and processing costs, so the profit structure is good.</a:t>
            </a:r>
          </a:p>
          <a:p>
            <a:pPr marL="352425" lvl="1" indent="-87313" algn="l">
              <a:buFontTx/>
              <a:buChar char="-"/>
            </a:pPr>
            <a:r>
              <a:rPr lang="en-US" altLang="ko-KR" sz="1100" b="0" i="0" dirty="0">
                <a:solidFill>
                  <a:srgbClr val="0D0D0D"/>
                </a:solidFill>
                <a:effectLst/>
                <a:latin typeface="Söhne"/>
              </a:rPr>
              <a:t>However, this waste oil reprocessing business is also highly competitive, so there is a problem with securing volume, and as a way to secure this, we plan to receive only waste oil free of charge without receiving reprocessing costs.- In Korea, the government promotes waste oil reprocessing as a business that can increase added value and solve environmental problems at the same time.</a:t>
            </a:r>
          </a:p>
        </p:txBody>
      </p:sp>
      <p:sp>
        <p:nvSpPr>
          <p:cNvPr id="10" name="직사각형 9">
            <a:extLst>
              <a:ext uri="{FF2B5EF4-FFF2-40B4-BE49-F238E27FC236}">
                <a16:creationId xmlns:a16="http://schemas.microsoft.com/office/drawing/2014/main" id="{1AFEDCCF-EFBC-C55F-8215-A9CC1A653DCC}"/>
              </a:ext>
            </a:extLst>
          </p:cNvPr>
          <p:cNvSpPr/>
          <p:nvPr/>
        </p:nvSpPr>
        <p:spPr>
          <a:xfrm>
            <a:off x="58857" y="24064"/>
            <a:ext cx="2413161" cy="400110"/>
          </a:xfrm>
          <a:prstGeom prst="rect">
            <a:avLst/>
          </a:prstGeom>
          <a:noFill/>
        </p:spPr>
        <p:txBody>
          <a:bodyPr wrap="none" lIns="91440" tIns="45720" rIns="91440" bIns="45720">
            <a:spAutoFit/>
          </a:bodyPr>
          <a:lstStyle/>
          <a:p>
            <a:pPr algn="ct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Oil Refinery</a:t>
            </a:r>
            <a:r>
              <a:rPr lang="ko-KR" altLang="en-US" sz="2000" b="1" dirty="0">
                <a:ln w="6600">
                  <a:solidFill>
                    <a:schemeClr val="accent2"/>
                  </a:solidFill>
                  <a:prstDash val="solid"/>
                </a:ln>
                <a:solidFill>
                  <a:srgbClr val="FFFFFF"/>
                </a:solidFill>
                <a:effectLst>
                  <a:outerShdw dist="38100" dir="2700000" algn="tl" rotWithShape="0">
                    <a:schemeClr val="accent2"/>
                  </a:outerShdw>
                </a:effectLst>
                <a:latin typeface="Söhne"/>
              </a:rPr>
              <a:t> </a:t>
            </a: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Business</a:t>
            </a:r>
            <a:endParaRPr lang="ko-KR" altLang="en-US" sz="2000" b="1" i="0" dirty="0">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13" name="TextBox 12">
            <a:extLst>
              <a:ext uri="{FF2B5EF4-FFF2-40B4-BE49-F238E27FC236}">
                <a16:creationId xmlns:a16="http://schemas.microsoft.com/office/drawing/2014/main" id="{9722F1B7-EEA1-A9F9-9324-AD98D646C3BB}"/>
              </a:ext>
            </a:extLst>
          </p:cNvPr>
          <p:cNvSpPr txBox="1"/>
          <p:nvPr/>
        </p:nvSpPr>
        <p:spPr>
          <a:xfrm>
            <a:off x="168444" y="454080"/>
            <a:ext cx="2939972" cy="276999"/>
          </a:xfrm>
          <a:prstGeom prst="rect">
            <a:avLst/>
          </a:prstGeom>
          <a:noFill/>
        </p:spPr>
        <p:txBody>
          <a:bodyPr wrap="none" rtlCol="0">
            <a:spAutoFit/>
          </a:bodyPr>
          <a:lstStyle/>
          <a:p>
            <a:r>
              <a:rPr lang="en-US" altLang="ko-KR" sz="1200" b="1" i="0" dirty="0">
                <a:solidFill>
                  <a:srgbClr val="0D0D0D"/>
                </a:solidFill>
                <a:effectLst/>
                <a:latin typeface="Söhne"/>
              </a:rPr>
              <a:t>Establishing a master plan – Korean market</a:t>
            </a:r>
          </a:p>
        </p:txBody>
      </p:sp>
      <p:sp>
        <p:nvSpPr>
          <p:cNvPr id="3" name="TextBox 2">
            <a:extLst>
              <a:ext uri="{FF2B5EF4-FFF2-40B4-BE49-F238E27FC236}">
                <a16:creationId xmlns:a16="http://schemas.microsoft.com/office/drawing/2014/main" id="{E97DB018-C25E-8BA6-D6BB-784A6B256323}"/>
              </a:ext>
            </a:extLst>
          </p:cNvPr>
          <p:cNvSpPr txBox="1"/>
          <p:nvPr/>
        </p:nvSpPr>
        <p:spPr>
          <a:xfrm>
            <a:off x="8229616" y="114077"/>
            <a:ext cx="824265" cy="276999"/>
          </a:xfrm>
          <a:prstGeom prst="rect">
            <a:avLst/>
          </a:prstGeom>
          <a:noFill/>
        </p:spPr>
        <p:txBody>
          <a:bodyPr wrap="none" rtlCol="0">
            <a:spAutoFit/>
          </a:bodyPr>
          <a:lstStyle/>
          <a:p>
            <a:pPr algn="r"/>
            <a:r>
              <a:rPr lang="en-US" altLang="ko-KR" sz="1200" b="1" dirty="0">
                <a:solidFill>
                  <a:srgbClr val="00B050"/>
                </a:solidFill>
                <a:latin typeface="Söhne"/>
              </a:rPr>
              <a:t>Basic Plan</a:t>
            </a:r>
            <a:endParaRPr lang="ko-KR" altLang="en-US" sz="1200" b="1" i="0" dirty="0">
              <a:solidFill>
                <a:srgbClr val="00B050"/>
              </a:solidFill>
              <a:effectLst/>
              <a:latin typeface="Söhne"/>
            </a:endParaRPr>
          </a:p>
        </p:txBody>
      </p:sp>
      <p:sp>
        <p:nvSpPr>
          <p:cNvPr id="6" name="TextBox 5">
            <a:extLst>
              <a:ext uri="{FF2B5EF4-FFF2-40B4-BE49-F238E27FC236}">
                <a16:creationId xmlns:a16="http://schemas.microsoft.com/office/drawing/2014/main" id="{FC16C97D-2C51-B49F-1F9A-A9A004103E79}"/>
              </a:ext>
            </a:extLst>
          </p:cNvPr>
          <p:cNvSpPr txBox="1"/>
          <p:nvPr/>
        </p:nvSpPr>
        <p:spPr>
          <a:xfrm>
            <a:off x="3065117" y="57982"/>
            <a:ext cx="3013766" cy="338554"/>
          </a:xfrm>
          <a:prstGeom prst="rect">
            <a:avLst/>
          </a:prstGeom>
          <a:noFill/>
        </p:spPr>
        <p:txBody>
          <a:bodyPr wrap="square">
            <a:spAutoFit/>
          </a:bodyPr>
          <a:lstStyle/>
          <a:p>
            <a:pPr algn="ctr"/>
            <a:r>
              <a:rPr lang="en-US" altLang="ko-KR" sz="1600" dirty="0"/>
              <a:t>Investing in Business in KOREA</a:t>
            </a:r>
            <a:endParaRPr lang="ko-KR" altLang="en-US" sz="1600" dirty="0"/>
          </a:p>
        </p:txBody>
      </p:sp>
      <p:sp>
        <p:nvSpPr>
          <p:cNvPr id="7" name="TextBox 6">
            <a:extLst>
              <a:ext uri="{FF2B5EF4-FFF2-40B4-BE49-F238E27FC236}">
                <a16:creationId xmlns:a16="http://schemas.microsoft.com/office/drawing/2014/main" id="{19B91F39-5CD0-F101-554C-12B9DCCCFA19}"/>
              </a:ext>
            </a:extLst>
          </p:cNvPr>
          <p:cNvSpPr txBox="1"/>
          <p:nvPr/>
        </p:nvSpPr>
        <p:spPr>
          <a:xfrm>
            <a:off x="168444" y="5824646"/>
            <a:ext cx="4403556" cy="938719"/>
          </a:xfrm>
          <a:prstGeom prst="rect">
            <a:avLst/>
          </a:prstGeom>
          <a:noFill/>
        </p:spPr>
        <p:txBody>
          <a:bodyPr wrap="square">
            <a:spAutoFit/>
          </a:bodyPr>
          <a:lstStyle/>
          <a:p>
            <a:pPr marL="0" lvl="1" algn="l"/>
            <a:r>
              <a:rPr lang="en-US" altLang="ko-KR" sz="1100" b="1" i="0" dirty="0">
                <a:solidFill>
                  <a:srgbClr val="0D0D0D"/>
                </a:solidFill>
                <a:effectLst/>
                <a:latin typeface="Söhne"/>
              </a:rPr>
              <a:t>2. Setting product lines and specifications :</a:t>
            </a:r>
            <a:endParaRPr lang="ko-KR" altLang="en-US" sz="1100" b="0" i="0" dirty="0">
              <a:solidFill>
                <a:srgbClr val="0D0D0D"/>
              </a:solidFill>
              <a:effectLst/>
              <a:latin typeface="Söhne"/>
            </a:endParaRPr>
          </a:p>
          <a:p>
            <a:pPr marL="355600" lvl="1" indent="-174625" algn="l">
              <a:buFont typeface="+mj-lt"/>
              <a:buAutoNum type="arabicParenR"/>
            </a:pPr>
            <a:r>
              <a:rPr lang="en-US" altLang="ko-KR" sz="1100" dirty="0">
                <a:solidFill>
                  <a:srgbClr val="0D0D0D"/>
                </a:solidFill>
                <a:latin typeface="Söhne"/>
              </a:rPr>
              <a:t>Processing is possible for all waste oils.</a:t>
            </a:r>
          </a:p>
          <a:p>
            <a:pPr marL="355600" lvl="1" indent="-174625" algn="l">
              <a:buFont typeface="+mj-lt"/>
              <a:buAutoNum type="arabicParenR"/>
            </a:pPr>
            <a:r>
              <a:rPr lang="en-US" altLang="ko-KR" sz="1100" dirty="0">
                <a:solidFill>
                  <a:srgbClr val="0D0D0D"/>
                </a:solidFill>
                <a:latin typeface="Söhne"/>
              </a:rPr>
              <a:t>By regenerating waste oils, we can solve reuse and environmental problems at the same time (95% or more of the prototype quality). The initial regeneration is 10 tons/day (10 hours of work), </a:t>
            </a:r>
          </a:p>
        </p:txBody>
      </p:sp>
      <p:sp>
        <p:nvSpPr>
          <p:cNvPr id="8" name="TextBox 7">
            <a:extLst>
              <a:ext uri="{FF2B5EF4-FFF2-40B4-BE49-F238E27FC236}">
                <a16:creationId xmlns:a16="http://schemas.microsoft.com/office/drawing/2014/main" id="{880BCB34-8B7F-0588-78DF-9D8A3E191DC1}"/>
              </a:ext>
            </a:extLst>
          </p:cNvPr>
          <p:cNvSpPr txBox="1"/>
          <p:nvPr/>
        </p:nvSpPr>
        <p:spPr>
          <a:xfrm>
            <a:off x="4663438" y="1998342"/>
            <a:ext cx="4312117" cy="1785104"/>
          </a:xfrm>
          <a:prstGeom prst="rect">
            <a:avLst/>
          </a:prstGeom>
          <a:noFill/>
        </p:spPr>
        <p:txBody>
          <a:bodyPr wrap="square">
            <a:spAutoFit/>
          </a:bodyPr>
          <a:lstStyle/>
          <a:p>
            <a:pPr marL="179388" lvl="1" indent="-179388"/>
            <a:r>
              <a:rPr lang="en-US" altLang="ko-KR" sz="1100" b="1" dirty="0">
                <a:solidFill>
                  <a:srgbClr val="0D0D0D"/>
                </a:solidFill>
                <a:latin typeface="Söhne"/>
              </a:rPr>
              <a:t>3. </a:t>
            </a:r>
            <a:r>
              <a:rPr lang="en-US" altLang="ko-KR" sz="1100" b="1" i="0" dirty="0">
                <a:solidFill>
                  <a:srgbClr val="0D0D0D"/>
                </a:solidFill>
                <a:effectLst/>
                <a:latin typeface="Söhne"/>
              </a:rPr>
              <a:t>Securing production facilities and equipment :</a:t>
            </a:r>
            <a:endParaRPr lang="ko-KR" altLang="en-US" sz="1100" b="0" i="0" dirty="0">
              <a:solidFill>
                <a:srgbClr val="0D0D0D"/>
              </a:solidFill>
              <a:effectLst/>
              <a:latin typeface="Söhne"/>
            </a:endParaRPr>
          </a:p>
          <a:p>
            <a:pPr marL="358775" lvl="1" indent="-179388" algn="l">
              <a:buFont typeface="+mj-lt"/>
              <a:buAutoNum type="arabicParenR"/>
            </a:pPr>
            <a:r>
              <a:rPr lang="en-US" altLang="ko-KR" sz="1100" b="0" i="0" dirty="0">
                <a:solidFill>
                  <a:srgbClr val="0D0D0D"/>
                </a:solidFill>
                <a:effectLst/>
                <a:latin typeface="Söhne"/>
              </a:rPr>
              <a:t>The current waste oil reprocessing facility capacity will be expanded to 1 ton/hour. </a:t>
            </a:r>
          </a:p>
          <a:p>
            <a:pPr marL="358775" lvl="1" indent="-179388" algn="l">
              <a:buFont typeface="+mj-lt"/>
              <a:buAutoNum type="arabicParenR"/>
            </a:pPr>
            <a:r>
              <a:rPr lang="en-US" altLang="ko-KR" sz="1100" b="0" i="0" dirty="0">
                <a:solidFill>
                  <a:srgbClr val="0D0D0D"/>
                </a:solidFill>
                <a:effectLst/>
                <a:latin typeface="Söhne"/>
              </a:rPr>
              <a:t>The project will be carried out using new technologies at a factory that has already received government approval.</a:t>
            </a:r>
            <a:endParaRPr lang="en-US" altLang="ko-KR" sz="1100" dirty="0">
              <a:solidFill>
                <a:srgbClr val="0D0D0D"/>
              </a:solidFill>
              <a:latin typeface="Söhne"/>
            </a:endParaRPr>
          </a:p>
          <a:p>
            <a:pPr marL="358775" lvl="1" indent="-179388" algn="l">
              <a:buFont typeface="+mj-lt"/>
              <a:buAutoNum type="arabicParenR" startAt="3"/>
            </a:pPr>
            <a:r>
              <a:rPr lang="en-US" altLang="ko-KR" sz="1100" dirty="0">
                <a:solidFill>
                  <a:srgbClr val="0D0D0D"/>
                </a:solidFill>
                <a:latin typeface="Söhne"/>
              </a:rPr>
              <a:t>The profits from the operation of the factory are divided 50:50 between the producer and the investor, excluding expenses.</a:t>
            </a:r>
          </a:p>
          <a:p>
            <a:pPr marL="358775" lvl="1" indent="-179388" algn="l">
              <a:buFont typeface="+mj-lt"/>
              <a:buAutoNum type="arabicParenR" startAt="3"/>
            </a:pPr>
            <a:r>
              <a:rPr lang="en-US" altLang="ko-KR" sz="1100" dirty="0">
                <a:solidFill>
                  <a:srgbClr val="0D0D0D"/>
                </a:solidFill>
                <a:latin typeface="Söhne"/>
              </a:rPr>
              <a:t>The patent usage fee for the patented technology is used for the purpose of joint business, so it is carried out without separate payment.</a:t>
            </a:r>
          </a:p>
        </p:txBody>
      </p:sp>
      <p:sp>
        <p:nvSpPr>
          <p:cNvPr id="9" name="TextBox 8">
            <a:extLst>
              <a:ext uri="{FF2B5EF4-FFF2-40B4-BE49-F238E27FC236}">
                <a16:creationId xmlns:a16="http://schemas.microsoft.com/office/drawing/2014/main" id="{9065C62C-16E8-A711-984A-9188676CF5A9}"/>
              </a:ext>
            </a:extLst>
          </p:cNvPr>
          <p:cNvSpPr txBox="1"/>
          <p:nvPr/>
        </p:nvSpPr>
        <p:spPr>
          <a:xfrm>
            <a:off x="4663438" y="3772429"/>
            <a:ext cx="4312117" cy="2631490"/>
          </a:xfrm>
          <a:prstGeom prst="rect">
            <a:avLst/>
          </a:prstGeom>
          <a:noFill/>
        </p:spPr>
        <p:txBody>
          <a:bodyPr wrap="square">
            <a:spAutoFit/>
          </a:bodyPr>
          <a:lstStyle/>
          <a:p>
            <a:pPr marL="174625" indent="-174625" algn="l">
              <a:buFont typeface="+mj-lt"/>
              <a:buAutoNum type="arabicPeriod" startAt="4"/>
            </a:pPr>
            <a:r>
              <a:rPr lang="en-US" altLang="ko-KR" sz="1100" b="1" i="0" dirty="0">
                <a:solidFill>
                  <a:srgbClr val="0D0D0D"/>
                </a:solidFill>
                <a:effectLst/>
                <a:latin typeface="Söhne"/>
              </a:rPr>
              <a:t>Planning for personnel organization and technician operation :</a:t>
            </a:r>
            <a:endParaRPr lang="ko-KR" altLang="en-US" sz="1100" b="0" i="0" dirty="0">
              <a:solidFill>
                <a:srgbClr val="0D0D0D"/>
              </a:solidFill>
              <a:effectLst/>
              <a:latin typeface="Söhne"/>
            </a:endParaRPr>
          </a:p>
          <a:p>
            <a:pPr marL="355600" lvl="1" indent="-174625" algn="l">
              <a:buFont typeface="+mj-lt"/>
              <a:buAutoNum type="arabicParenR"/>
            </a:pPr>
            <a:r>
              <a:rPr lang="en-US" altLang="ko-KR" sz="1100" b="0" i="0" dirty="0">
                <a:solidFill>
                  <a:srgbClr val="0D0D0D"/>
                </a:solidFill>
                <a:effectLst/>
                <a:latin typeface="Söhne"/>
              </a:rPr>
              <a:t>The personnel and organization for production, sales, marketing, etc. will be operated by the Korean side.</a:t>
            </a:r>
          </a:p>
          <a:p>
            <a:pPr marL="355600" lvl="1" indent="-174625" algn="l">
              <a:buFont typeface="+mj-lt"/>
              <a:buAutoNum type="arabicParenR"/>
            </a:pPr>
            <a:r>
              <a:rPr lang="en-US" altLang="ko-KR" sz="1100" dirty="0">
                <a:solidFill>
                  <a:srgbClr val="0D0D0D"/>
                </a:solidFill>
                <a:latin typeface="Söhne"/>
              </a:rPr>
              <a:t>The personnel required for on-site production will be dispatched from Bangladesh to operate the factory, and this can be discussed in the future.</a:t>
            </a:r>
          </a:p>
          <a:p>
            <a:pPr marL="355600" lvl="1" indent="-174625" algn="l">
              <a:buFont typeface="+mj-lt"/>
              <a:buAutoNum type="arabicParenR"/>
            </a:pPr>
            <a:r>
              <a:rPr lang="en-US" altLang="ko-KR" sz="1100" dirty="0">
                <a:solidFill>
                  <a:srgbClr val="0D0D0D"/>
                </a:solidFill>
                <a:latin typeface="Söhne"/>
              </a:rPr>
              <a:t>The Korean Labor Standards Act will be applied to the dispatched personnel in Bangladesh, and production technology for the future will be shared.</a:t>
            </a:r>
          </a:p>
          <a:p>
            <a:pPr marL="355600" lvl="1" indent="-174625" algn="l"/>
            <a:r>
              <a:rPr lang="ko-KR" altLang="en-US" sz="1100" b="0" i="0" dirty="0">
                <a:solidFill>
                  <a:srgbClr val="0D0D0D"/>
                </a:solidFill>
                <a:effectLst/>
                <a:latin typeface="Söhne"/>
              </a:rPr>
              <a:t>   </a:t>
            </a:r>
            <a:r>
              <a:rPr lang="en-US" altLang="ko-KR" sz="1100" b="0" i="0" dirty="0">
                <a:solidFill>
                  <a:srgbClr val="0D0D0D"/>
                </a:solidFill>
                <a:effectLst/>
                <a:latin typeface="Söhne"/>
              </a:rPr>
              <a:t>- While the production facility is being reworked, personnel will be deployed in advance for about a month to receive technology transfer, and the cost of living during the technology transfer period will be borne by Bangladesh.</a:t>
            </a:r>
          </a:p>
          <a:p>
            <a:pPr marL="361950" lvl="1" indent="-180975" algn="l">
              <a:buFont typeface="+mj-lt"/>
              <a:buAutoNum type="arabicParenR" startAt="4"/>
            </a:pPr>
            <a:r>
              <a:rPr lang="en-US" altLang="ko-KR" sz="1100" b="0" i="0" dirty="0">
                <a:solidFill>
                  <a:srgbClr val="0D0D0D"/>
                </a:solidFill>
                <a:effectLst/>
                <a:latin typeface="Söhne"/>
              </a:rPr>
              <a:t>Production and operation schedule and process plan.</a:t>
            </a:r>
          </a:p>
          <a:p>
            <a:pPr marL="361950" lvl="1" indent="-180975" algn="l">
              <a:buFont typeface="+mj-lt"/>
              <a:buAutoNum type="arabicParenR" startAt="4"/>
            </a:pPr>
            <a:endParaRPr lang="en-US" altLang="ko-KR" sz="1100" b="0" i="0" dirty="0">
              <a:solidFill>
                <a:srgbClr val="0D0D0D"/>
              </a:solidFill>
              <a:effectLst/>
              <a:latin typeface="Söhne"/>
            </a:endParaRPr>
          </a:p>
        </p:txBody>
      </p:sp>
    </p:spTree>
    <p:extLst>
      <p:ext uri="{BB962C8B-B14F-4D97-AF65-F5344CB8AC3E}">
        <p14:creationId xmlns:p14="http://schemas.microsoft.com/office/powerpoint/2010/main" val="129155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C08434-9D26-00B7-C460-6B8AF9650C5B}"/>
              </a:ext>
            </a:extLst>
          </p:cNvPr>
          <p:cNvSpPr txBox="1"/>
          <p:nvPr/>
        </p:nvSpPr>
        <p:spPr>
          <a:xfrm>
            <a:off x="259883" y="700609"/>
            <a:ext cx="4312117" cy="2631490"/>
          </a:xfrm>
          <a:prstGeom prst="rect">
            <a:avLst/>
          </a:prstGeom>
          <a:noFill/>
        </p:spPr>
        <p:txBody>
          <a:bodyPr wrap="square">
            <a:spAutoFit/>
          </a:bodyPr>
          <a:lstStyle/>
          <a:p>
            <a:pPr marL="176213" indent="-176213" algn="l">
              <a:buFont typeface="+mj-lt"/>
              <a:buAutoNum type="arabicPeriod" startAt="5"/>
            </a:pPr>
            <a:r>
              <a:rPr lang="en-US" altLang="ko-KR" sz="1100" b="1" i="0" dirty="0">
                <a:solidFill>
                  <a:srgbClr val="0D0D0D"/>
                </a:solidFill>
                <a:effectLst/>
                <a:latin typeface="Söhne"/>
              </a:rPr>
              <a:t>Marketing and sales strategies :</a:t>
            </a:r>
            <a:endParaRPr lang="ko-KR" altLang="en-US" sz="1100" b="0" i="0" dirty="0">
              <a:solidFill>
                <a:srgbClr val="0D0D0D"/>
              </a:solidFill>
              <a:effectLst/>
              <a:latin typeface="Söhne"/>
            </a:endParaRPr>
          </a:p>
          <a:p>
            <a:pPr marL="358775" lvl="1" indent="-179388" algn="l">
              <a:buFont typeface="+mj-lt"/>
              <a:buAutoNum type="arabicParenR"/>
            </a:pPr>
            <a:r>
              <a:rPr lang="en-US" altLang="ko-KR" sz="1100" b="0" i="0" dirty="0">
                <a:solidFill>
                  <a:srgbClr val="0D0D0D"/>
                </a:solidFill>
                <a:effectLst/>
                <a:latin typeface="Söhne"/>
              </a:rPr>
              <a:t>Establish a product acquisition strategy.</a:t>
            </a:r>
          </a:p>
          <a:p>
            <a:pPr marL="358775" lvl="1" indent="-182563"/>
            <a:r>
              <a:rPr lang="en-US" altLang="ko-KR" sz="1100" dirty="0">
                <a:solidFill>
                  <a:srgbClr val="0D0D0D"/>
                </a:solidFill>
                <a:latin typeface="Söhne"/>
              </a:rPr>
              <a:t>   - Secure only waste oil free of charge without receiving industrial waste disposal costs.</a:t>
            </a:r>
          </a:p>
          <a:p>
            <a:pPr marL="176213" lvl="1"/>
            <a:r>
              <a:rPr lang="en-US" altLang="ko-KR" sz="1100" dirty="0">
                <a:solidFill>
                  <a:srgbClr val="0D0D0D"/>
                </a:solidFill>
                <a:latin typeface="Söhne"/>
              </a:rPr>
              <a:t>   - Maintain quality of 95% or more compared to new oil quality.</a:t>
            </a:r>
          </a:p>
          <a:p>
            <a:pPr marL="176213" lvl="1"/>
            <a:r>
              <a:rPr lang="en-US" altLang="ko-KR" sz="1100" dirty="0">
                <a:solidFill>
                  <a:srgbClr val="0D0D0D"/>
                </a:solidFill>
                <a:latin typeface="Söhne"/>
              </a:rPr>
              <a:t>   - Provide products that meet customer needs quickly.</a:t>
            </a:r>
            <a:r>
              <a:rPr lang="en-US" altLang="ko-KR" sz="1100" b="0" i="0" dirty="0">
                <a:solidFill>
                  <a:srgbClr val="0D0D0D"/>
                </a:solidFill>
                <a:effectLst/>
                <a:latin typeface="Söhne"/>
              </a:rPr>
              <a:t>   </a:t>
            </a:r>
            <a:endParaRPr lang="ko-KR" altLang="en-US" sz="1100" b="0" i="0" dirty="0">
              <a:solidFill>
                <a:srgbClr val="0D0D0D"/>
              </a:solidFill>
              <a:effectLst/>
              <a:latin typeface="Söhne"/>
            </a:endParaRPr>
          </a:p>
          <a:p>
            <a:pPr marL="361950" lvl="1" indent="-185738" algn="l">
              <a:buFont typeface="+mj-lt"/>
              <a:buAutoNum type="arabicParenR" startAt="2"/>
            </a:pPr>
            <a:r>
              <a:rPr lang="en-US" altLang="ko-KR" sz="1100" b="0" i="0" dirty="0">
                <a:solidFill>
                  <a:srgbClr val="0D0D0D"/>
                </a:solidFill>
                <a:effectLst/>
                <a:latin typeface="Söhne"/>
              </a:rPr>
              <a:t>Distribution channel and sales strategy decision.</a:t>
            </a:r>
            <a:endParaRPr lang="en-US" altLang="ko-KR" sz="1100" dirty="0">
              <a:solidFill>
                <a:srgbClr val="0D0D0D"/>
              </a:solidFill>
              <a:latin typeface="Söhne"/>
            </a:endParaRPr>
          </a:p>
          <a:p>
            <a:pPr marL="358775" lvl="1" indent="-179388"/>
            <a:r>
              <a:rPr lang="en-US" altLang="ko-KR" sz="1100" b="0" i="0" dirty="0">
                <a:solidFill>
                  <a:srgbClr val="0D0D0D"/>
                </a:solidFill>
                <a:effectLst/>
                <a:latin typeface="Söhne"/>
              </a:rPr>
              <a:t>   - Attract customers by securing waste oil, focusing on large companies that generate a lot of waste oil.</a:t>
            </a:r>
          </a:p>
          <a:p>
            <a:pPr marL="358775" lvl="1" indent="-179388"/>
            <a:r>
              <a:rPr lang="en-US" altLang="ko-KR" sz="1100" dirty="0">
                <a:solidFill>
                  <a:srgbClr val="0D0D0D"/>
                </a:solidFill>
                <a:latin typeface="Söhne"/>
              </a:rPr>
              <a:t>   - Attract customers by securing waste oil, focusing on large companies that generate a lot of waste oil.</a:t>
            </a:r>
          </a:p>
          <a:p>
            <a:pPr marL="358775" lvl="1" indent="-179388"/>
            <a:r>
              <a:rPr lang="en-US" altLang="ko-KR" sz="1100" dirty="0">
                <a:solidFill>
                  <a:srgbClr val="0D0D0D"/>
                </a:solidFill>
                <a:latin typeface="Söhne"/>
              </a:rPr>
              <a:t>   - Ensure sufficient profits for distributors with reasonable sales prices.</a:t>
            </a:r>
            <a:endParaRPr lang="en-US" altLang="ko-KR" sz="1100" b="0" i="0" dirty="0">
              <a:solidFill>
                <a:srgbClr val="0D0D0D"/>
              </a:solidFill>
              <a:effectLst/>
              <a:latin typeface="Söhne"/>
            </a:endParaRPr>
          </a:p>
          <a:p>
            <a:pPr marL="358775" lvl="1" indent="-179388"/>
            <a:r>
              <a:rPr lang="en-US" altLang="ko-KR" sz="1100" b="0" i="0" dirty="0">
                <a:solidFill>
                  <a:srgbClr val="0D0D0D"/>
                </a:solidFill>
                <a:effectLst/>
                <a:latin typeface="Söhne"/>
              </a:rPr>
              <a:t>   - Encourage government policies to be aligned with RE100 conditions.</a:t>
            </a:r>
            <a:r>
              <a:rPr lang="ko-KR" altLang="en-US" sz="1100" dirty="0">
                <a:solidFill>
                  <a:srgbClr val="0D0D0D"/>
                </a:solidFill>
                <a:latin typeface="Söhne"/>
              </a:rPr>
              <a:t> </a:t>
            </a:r>
            <a:endParaRPr lang="en-US" altLang="ko-KR" sz="1100" dirty="0">
              <a:solidFill>
                <a:srgbClr val="0D0D0D"/>
              </a:solidFill>
              <a:latin typeface="Söhne"/>
            </a:endParaRPr>
          </a:p>
        </p:txBody>
      </p:sp>
      <p:graphicFrame>
        <p:nvGraphicFramePr>
          <p:cNvPr id="5" name="표 4">
            <a:extLst>
              <a:ext uri="{FF2B5EF4-FFF2-40B4-BE49-F238E27FC236}">
                <a16:creationId xmlns:a16="http://schemas.microsoft.com/office/drawing/2014/main" id="{54202AB0-29E5-0449-3F05-215321CBECE8}"/>
              </a:ext>
            </a:extLst>
          </p:cNvPr>
          <p:cNvGraphicFramePr>
            <a:graphicFrameLocks noGrp="1"/>
          </p:cNvGraphicFramePr>
          <p:nvPr>
            <p:extLst>
              <p:ext uri="{D42A27DB-BD31-4B8C-83A1-F6EECF244321}">
                <p14:modId xmlns:p14="http://schemas.microsoft.com/office/powerpoint/2010/main" val="4049103560"/>
              </p:ext>
            </p:extLst>
          </p:nvPr>
        </p:nvGraphicFramePr>
        <p:xfrm>
          <a:off x="4687912" y="1873050"/>
          <a:ext cx="3618600" cy="774860"/>
        </p:xfrm>
        <a:graphic>
          <a:graphicData uri="http://schemas.openxmlformats.org/drawingml/2006/table">
            <a:tbl>
              <a:tblPr/>
              <a:tblGrid>
                <a:gridCol w="405382">
                  <a:extLst>
                    <a:ext uri="{9D8B030D-6E8A-4147-A177-3AD203B41FA5}">
                      <a16:colId xmlns:a16="http://schemas.microsoft.com/office/drawing/2014/main" val="2695844553"/>
                    </a:ext>
                  </a:extLst>
                </a:gridCol>
                <a:gridCol w="2170631">
                  <a:extLst>
                    <a:ext uri="{9D8B030D-6E8A-4147-A177-3AD203B41FA5}">
                      <a16:colId xmlns:a16="http://schemas.microsoft.com/office/drawing/2014/main" val="4142844306"/>
                    </a:ext>
                  </a:extLst>
                </a:gridCol>
                <a:gridCol w="487111">
                  <a:extLst>
                    <a:ext uri="{9D8B030D-6E8A-4147-A177-3AD203B41FA5}">
                      <a16:colId xmlns:a16="http://schemas.microsoft.com/office/drawing/2014/main" val="827118562"/>
                    </a:ext>
                  </a:extLst>
                </a:gridCol>
                <a:gridCol w="555476">
                  <a:extLst>
                    <a:ext uri="{9D8B030D-6E8A-4147-A177-3AD203B41FA5}">
                      <a16:colId xmlns:a16="http://schemas.microsoft.com/office/drawing/2014/main" val="1597933614"/>
                    </a:ext>
                  </a:extLst>
                </a:gridCol>
              </a:tblGrid>
              <a:tr h="193715">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Items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Base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Note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837118"/>
                  </a:ext>
                </a:extLst>
              </a:tr>
              <a:tr h="193715">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Working Hours/Day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6109858"/>
                  </a:ext>
                </a:extLst>
              </a:tr>
              <a:tr h="193715">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Working Days/month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701355"/>
                  </a:ext>
                </a:extLst>
              </a:tr>
              <a:tr h="193715">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Processing Products(Ton/month)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0886450"/>
                  </a:ext>
                </a:extLst>
              </a:tr>
            </a:tbl>
          </a:graphicData>
        </a:graphic>
      </p:graphicFrame>
      <p:graphicFrame>
        <p:nvGraphicFramePr>
          <p:cNvPr id="6" name="표 5">
            <a:extLst>
              <a:ext uri="{FF2B5EF4-FFF2-40B4-BE49-F238E27FC236}">
                <a16:creationId xmlns:a16="http://schemas.microsoft.com/office/drawing/2014/main" id="{54E50431-5081-B42F-28E9-BCA91DF7B438}"/>
              </a:ext>
            </a:extLst>
          </p:cNvPr>
          <p:cNvGraphicFramePr>
            <a:graphicFrameLocks noGrp="1"/>
          </p:cNvGraphicFramePr>
          <p:nvPr>
            <p:extLst>
              <p:ext uri="{D42A27DB-BD31-4B8C-83A1-F6EECF244321}">
                <p14:modId xmlns:p14="http://schemas.microsoft.com/office/powerpoint/2010/main" val="2816339808"/>
              </p:ext>
            </p:extLst>
          </p:nvPr>
        </p:nvGraphicFramePr>
        <p:xfrm>
          <a:off x="4696459" y="2947014"/>
          <a:ext cx="4237883" cy="769440"/>
        </p:xfrm>
        <a:graphic>
          <a:graphicData uri="http://schemas.openxmlformats.org/drawingml/2006/table">
            <a:tbl>
              <a:tblPr/>
              <a:tblGrid>
                <a:gridCol w="400821">
                  <a:extLst>
                    <a:ext uri="{9D8B030D-6E8A-4147-A177-3AD203B41FA5}">
                      <a16:colId xmlns:a16="http://schemas.microsoft.com/office/drawing/2014/main" val="3055695044"/>
                    </a:ext>
                  </a:extLst>
                </a:gridCol>
                <a:gridCol w="1751888">
                  <a:extLst>
                    <a:ext uri="{9D8B030D-6E8A-4147-A177-3AD203B41FA5}">
                      <a16:colId xmlns:a16="http://schemas.microsoft.com/office/drawing/2014/main" val="1357409466"/>
                    </a:ext>
                  </a:extLst>
                </a:gridCol>
                <a:gridCol w="692210">
                  <a:extLst>
                    <a:ext uri="{9D8B030D-6E8A-4147-A177-3AD203B41FA5}">
                      <a16:colId xmlns:a16="http://schemas.microsoft.com/office/drawing/2014/main" val="616724627"/>
                    </a:ext>
                  </a:extLst>
                </a:gridCol>
                <a:gridCol w="743484">
                  <a:extLst>
                    <a:ext uri="{9D8B030D-6E8A-4147-A177-3AD203B41FA5}">
                      <a16:colId xmlns:a16="http://schemas.microsoft.com/office/drawing/2014/main" val="2018313494"/>
                    </a:ext>
                  </a:extLst>
                </a:gridCol>
                <a:gridCol w="649480">
                  <a:extLst>
                    <a:ext uri="{9D8B030D-6E8A-4147-A177-3AD203B41FA5}">
                      <a16:colId xmlns:a16="http://schemas.microsoft.com/office/drawing/2014/main" val="2517618128"/>
                    </a:ext>
                  </a:extLst>
                </a:gridCol>
              </a:tblGrid>
              <a:tr h="192360">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Items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Base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Amount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Note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3186539"/>
                  </a:ext>
                </a:extLst>
              </a:tr>
              <a:tr h="192360">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Processing costs. (\/ton)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\150,000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013758"/>
                  </a:ext>
                </a:extLst>
              </a:tr>
              <a:tr h="192360">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Selling costs. (\/ton)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\250,000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359248"/>
                  </a:ext>
                </a:extLst>
              </a:tr>
              <a:tr h="192360">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Sales revenue. (\/ton)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r>
                        <a:rPr lang="en-US" altLang="ko-KR" sz="1100" b="0" i="0" u="none" strike="noStrike" dirty="0">
                          <a:solidFill>
                            <a:srgbClr val="000000"/>
                          </a:solidFill>
                          <a:effectLst/>
                          <a:latin typeface="맑은 고딕" panose="020B0503020000020004" pitchFamily="50" charset="-127"/>
                          <a:ea typeface="맑은 고딕" panose="020B0503020000020004" pitchFamily="50" charset="-127"/>
                        </a:rPr>
                        <a:t>\100,000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ko-KR" altLang="en-US" sz="1100" b="0" i="0" u="none" strike="noStrike" dirty="0">
                          <a:solidFill>
                            <a:srgbClr val="000000"/>
                          </a:solidFill>
                          <a:effectLst/>
                          <a:latin typeface="맑은 고딕" panose="020B0503020000020004" pitchFamily="50" charset="-127"/>
                          <a:ea typeface="맑은 고딕" panose="020B0503020000020004" pitchFamily="50" charset="-12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9177848"/>
                  </a:ext>
                </a:extLst>
              </a:tr>
            </a:tbl>
          </a:graphicData>
        </a:graphic>
      </p:graphicFrame>
      <p:sp>
        <p:nvSpPr>
          <p:cNvPr id="7" name="TextBox 6">
            <a:extLst>
              <a:ext uri="{FF2B5EF4-FFF2-40B4-BE49-F238E27FC236}">
                <a16:creationId xmlns:a16="http://schemas.microsoft.com/office/drawing/2014/main" id="{5E2AEED3-7B71-3C9C-816A-4F874C2C0551}"/>
              </a:ext>
            </a:extLst>
          </p:cNvPr>
          <p:cNvSpPr txBox="1"/>
          <p:nvPr/>
        </p:nvSpPr>
        <p:spPr>
          <a:xfrm>
            <a:off x="4687912" y="1611355"/>
            <a:ext cx="2593104" cy="276999"/>
          </a:xfrm>
          <a:prstGeom prst="rect">
            <a:avLst/>
          </a:prstGeom>
          <a:noFill/>
        </p:spPr>
        <p:txBody>
          <a:bodyPr wrap="square">
            <a:spAutoFit/>
          </a:bodyPr>
          <a:lstStyle/>
          <a:p>
            <a:r>
              <a:rPr lang="en-US" altLang="ko-KR" sz="1200" b="1" dirty="0"/>
              <a:t>A. Summary of oil handling volumes.</a:t>
            </a:r>
            <a:endParaRPr lang="ko-KR" altLang="en-US" sz="1200" b="1" dirty="0"/>
          </a:p>
        </p:txBody>
      </p:sp>
      <p:sp>
        <p:nvSpPr>
          <p:cNvPr id="9" name="TextBox 8">
            <a:extLst>
              <a:ext uri="{FF2B5EF4-FFF2-40B4-BE49-F238E27FC236}">
                <a16:creationId xmlns:a16="http://schemas.microsoft.com/office/drawing/2014/main" id="{95BC64A4-E70A-E402-7767-3D22B7820138}"/>
              </a:ext>
            </a:extLst>
          </p:cNvPr>
          <p:cNvSpPr txBox="1"/>
          <p:nvPr/>
        </p:nvSpPr>
        <p:spPr>
          <a:xfrm>
            <a:off x="4687911" y="2676314"/>
            <a:ext cx="2832387" cy="276999"/>
          </a:xfrm>
          <a:prstGeom prst="rect">
            <a:avLst/>
          </a:prstGeom>
          <a:noFill/>
        </p:spPr>
        <p:txBody>
          <a:bodyPr wrap="square">
            <a:spAutoFit/>
          </a:bodyPr>
          <a:lstStyle/>
          <a:p>
            <a:r>
              <a:rPr lang="en-US" altLang="ko-KR" sz="1200" b="1" dirty="0"/>
              <a:t>B. Regeneration and processing costs.</a:t>
            </a:r>
            <a:endParaRPr lang="ko-KR" altLang="en-US" sz="1200" b="1" dirty="0"/>
          </a:p>
        </p:txBody>
      </p:sp>
      <p:sp>
        <p:nvSpPr>
          <p:cNvPr id="10" name="직사각형 9">
            <a:extLst>
              <a:ext uri="{FF2B5EF4-FFF2-40B4-BE49-F238E27FC236}">
                <a16:creationId xmlns:a16="http://schemas.microsoft.com/office/drawing/2014/main" id="{59ED18C7-EFF2-6812-DF3E-AD0CD82BA809}"/>
              </a:ext>
            </a:extLst>
          </p:cNvPr>
          <p:cNvSpPr/>
          <p:nvPr/>
        </p:nvSpPr>
        <p:spPr>
          <a:xfrm>
            <a:off x="58857" y="24064"/>
            <a:ext cx="2413161" cy="400110"/>
          </a:xfrm>
          <a:prstGeom prst="rect">
            <a:avLst/>
          </a:prstGeom>
          <a:noFill/>
        </p:spPr>
        <p:txBody>
          <a:bodyPr wrap="none" lIns="91440" tIns="45720" rIns="91440" bIns="45720">
            <a:spAutoFit/>
          </a:bodyPr>
          <a:lstStyle/>
          <a:p>
            <a:pPr algn="ct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Oil Refinery</a:t>
            </a:r>
            <a:r>
              <a:rPr lang="ko-KR" altLang="en-US" sz="2000" b="1" dirty="0">
                <a:ln w="6600">
                  <a:solidFill>
                    <a:schemeClr val="accent2"/>
                  </a:solidFill>
                  <a:prstDash val="solid"/>
                </a:ln>
                <a:solidFill>
                  <a:srgbClr val="FFFFFF"/>
                </a:solidFill>
                <a:effectLst>
                  <a:outerShdw dist="38100" dir="2700000" algn="tl" rotWithShape="0">
                    <a:schemeClr val="accent2"/>
                  </a:outerShdw>
                </a:effectLst>
                <a:latin typeface="Söhne"/>
              </a:rPr>
              <a:t> </a:t>
            </a: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Business</a:t>
            </a:r>
            <a:endParaRPr lang="ko-KR" altLang="en-US" sz="2000" b="1" i="0" dirty="0">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11" name="TextBox 10">
            <a:extLst>
              <a:ext uri="{FF2B5EF4-FFF2-40B4-BE49-F238E27FC236}">
                <a16:creationId xmlns:a16="http://schemas.microsoft.com/office/drawing/2014/main" id="{68AF4876-D890-289B-2B0C-AC80E8950D02}"/>
              </a:ext>
            </a:extLst>
          </p:cNvPr>
          <p:cNvSpPr txBox="1"/>
          <p:nvPr/>
        </p:nvSpPr>
        <p:spPr>
          <a:xfrm>
            <a:off x="168444" y="421029"/>
            <a:ext cx="2939972" cy="276999"/>
          </a:xfrm>
          <a:prstGeom prst="rect">
            <a:avLst/>
          </a:prstGeom>
          <a:noFill/>
        </p:spPr>
        <p:txBody>
          <a:bodyPr wrap="none" rtlCol="0">
            <a:spAutoFit/>
          </a:bodyPr>
          <a:lstStyle/>
          <a:p>
            <a:r>
              <a:rPr lang="en-US" altLang="ko-KR" sz="1200" b="1" i="0" dirty="0">
                <a:solidFill>
                  <a:srgbClr val="0D0D0D"/>
                </a:solidFill>
                <a:effectLst/>
                <a:latin typeface="Söhne"/>
              </a:rPr>
              <a:t>Establishing a master plan – Korean market</a:t>
            </a:r>
          </a:p>
        </p:txBody>
      </p:sp>
      <p:sp>
        <p:nvSpPr>
          <p:cNvPr id="12" name="TextBox 11">
            <a:extLst>
              <a:ext uri="{FF2B5EF4-FFF2-40B4-BE49-F238E27FC236}">
                <a16:creationId xmlns:a16="http://schemas.microsoft.com/office/drawing/2014/main" id="{D603E8BD-B01B-7ED8-04F0-979C5A82D9D7}"/>
              </a:ext>
            </a:extLst>
          </p:cNvPr>
          <p:cNvSpPr txBox="1"/>
          <p:nvPr/>
        </p:nvSpPr>
        <p:spPr>
          <a:xfrm>
            <a:off x="3065117" y="57982"/>
            <a:ext cx="3013766" cy="338554"/>
          </a:xfrm>
          <a:prstGeom prst="rect">
            <a:avLst/>
          </a:prstGeom>
          <a:noFill/>
        </p:spPr>
        <p:txBody>
          <a:bodyPr wrap="square">
            <a:spAutoFit/>
          </a:bodyPr>
          <a:lstStyle/>
          <a:p>
            <a:pPr algn="ctr"/>
            <a:r>
              <a:rPr lang="en-US" altLang="ko-KR" sz="1600" dirty="0"/>
              <a:t>Investing in Business in KOREA</a:t>
            </a:r>
            <a:endParaRPr lang="ko-KR" altLang="en-US" sz="1600" dirty="0"/>
          </a:p>
        </p:txBody>
      </p:sp>
      <p:sp>
        <p:nvSpPr>
          <p:cNvPr id="13" name="TextBox 12">
            <a:extLst>
              <a:ext uri="{FF2B5EF4-FFF2-40B4-BE49-F238E27FC236}">
                <a16:creationId xmlns:a16="http://schemas.microsoft.com/office/drawing/2014/main" id="{00355DAD-3012-B926-6F27-C7E1B6776F19}"/>
              </a:ext>
            </a:extLst>
          </p:cNvPr>
          <p:cNvSpPr txBox="1"/>
          <p:nvPr/>
        </p:nvSpPr>
        <p:spPr>
          <a:xfrm>
            <a:off x="259880" y="5922268"/>
            <a:ext cx="4312117" cy="769441"/>
          </a:xfrm>
          <a:prstGeom prst="rect">
            <a:avLst/>
          </a:prstGeom>
          <a:noFill/>
        </p:spPr>
        <p:txBody>
          <a:bodyPr wrap="square">
            <a:spAutoFit/>
          </a:bodyPr>
          <a:lstStyle/>
          <a:p>
            <a:pPr marL="0" marR="0" lvl="1" algn="l" defTabSz="457200" rtl="0" eaLnBrk="1" fontAlgn="auto" latinLnBrk="0" hangingPunct="1">
              <a:lnSpc>
                <a:spcPct val="100000"/>
              </a:lnSpc>
              <a:spcBef>
                <a:spcPts val="0"/>
              </a:spcBef>
              <a:spcAft>
                <a:spcPts val="0"/>
              </a:spcAft>
              <a:buClrTx/>
              <a:buSzTx/>
              <a:tabLst/>
              <a:defRPr/>
            </a:pPr>
            <a:r>
              <a:rPr lang="en-US" altLang="ko-KR" sz="1100" b="1" i="0" dirty="0">
                <a:solidFill>
                  <a:srgbClr val="0D0D0D"/>
                </a:solidFill>
                <a:effectLst/>
                <a:latin typeface="Söhne"/>
              </a:rPr>
              <a:t>9. Cost and profitability analysis :</a:t>
            </a:r>
          </a:p>
          <a:p>
            <a:pPr marL="363538" marR="0" lvl="1" indent="-187325" algn="l" defTabSz="457200" rtl="0" eaLnBrk="1" fontAlgn="auto" latinLnBrk="0" hangingPunct="1">
              <a:lnSpc>
                <a:spcPct val="100000"/>
              </a:lnSpc>
              <a:spcBef>
                <a:spcPts val="0"/>
              </a:spcBef>
              <a:spcAft>
                <a:spcPts val="0"/>
              </a:spcAft>
              <a:buClrTx/>
              <a:buSzTx/>
              <a:buAutoNum type="arabicParenR"/>
              <a:tabLst/>
              <a:defRPr/>
            </a:pPr>
            <a:r>
              <a:rPr lang="en-US" altLang="ko-KR" sz="1100" dirty="0">
                <a:solidFill>
                  <a:srgbClr val="0D0D0D"/>
                </a:solidFill>
                <a:latin typeface="Söhne"/>
              </a:rPr>
              <a:t>Production and operating cost forecast: Annual return on investment (guaranteed to be 100% or more)</a:t>
            </a:r>
          </a:p>
          <a:p>
            <a:pPr marL="176213" marR="0" lvl="1"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 Market price needs to be evaluated regularly</a:t>
            </a:r>
            <a:endParaRPr lang="en-US" altLang="ko-KR" sz="1100" i="0" dirty="0">
              <a:solidFill>
                <a:srgbClr val="0D0D0D"/>
              </a:solidFill>
              <a:effectLst/>
              <a:latin typeface="Söhne"/>
            </a:endParaRPr>
          </a:p>
        </p:txBody>
      </p:sp>
      <p:sp>
        <p:nvSpPr>
          <p:cNvPr id="14" name="TextBox 13">
            <a:extLst>
              <a:ext uri="{FF2B5EF4-FFF2-40B4-BE49-F238E27FC236}">
                <a16:creationId xmlns:a16="http://schemas.microsoft.com/office/drawing/2014/main" id="{BA397CBE-4623-182A-1EA8-449ED45B3BF3}"/>
              </a:ext>
            </a:extLst>
          </p:cNvPr>
          <p:cNvSpPr txBox="1"/>
          <p:nvPr/>
        </p:nvSpPr>
        <p:spPr>
          <a:xfrm>
            <a:off x="259883" y="4197669"/>
            <a:ext cx="4312117" cy="938719"/>
          </a:xfrm>
          <a:prstGeom prst="rect">
            <a:avLst/>
          </a:prstGeom>
          <a:noFill/>
        </p:spPr>
        <p:txBody>
          <a:bodyPr wrap="square">
            <a:spAutoFit/>
          </a:bodyPr>
          <a:lstStyle/>
          <a:p>
            <a:pPr marL="176213" indent="-176213" algn="l">
              <a:buFont typeface="+mj-lt"/>
              <a:buAutoNum type="arabicPeriod" startAt="7"/>
            </a:pPr>
            <a:r>
              <a:rPr lang="en-US" altLang="ko-KR" sz="1100" b="1" dirty="0">
                <a:solidFill>
                  <a:srgbClr val="0D0D0D"/>
                </a:solidFill>
                <a:latin typeface="Söhne"/>
              </a:rPr>
              <a:t>The appearance of the business</a:t>
            </a:r>
          </a:p>
          <a:p>
            <a:pPr algn="l"/>
            <a:r>
              <a:rPr lang="en-US" altLang="ko-KR" sz="1100" b="1" i="0" dirty="0">
                <a:solidFill>
                  <a:srgbClr val="0D0D0D"/>
                </a:solidFill>
                <a:effectLst/>
                <a:latin typeface="Söhne"/>
              </a:rPr>
              <a:t> As a result, it utilizes waste oil recycling technology (equipment),</a:t>
            </a:r>
            <a:endParaRPr lang="en-US" altLang="ko-KR" sz="1100" i="0" dirty="0">
              <a:solidFill>
                <a:srgbClr val="0D0D0D"/>
              </a:solidFill>
              <a:effectLst/>
              <a:latin typeface="Söhne"/>
            </a:endParaRPr>
          </a:p>
          <a:p>
            <a:pPr marL="361950" marR="0" lvl="1" indent="-185738" algn="l" defTabSz="457200" rtl="0" eaLnBrk="1" fontAlgn="auto" latinLnBrk="0" hangingPunct="1">
              <a:lnSpc>
                <a:spcPct val="100000"/>
              </a:lnSpc>
              <a:spcBef>
                <a:spcPts val="0"/>
              </a:spcBef>
              <a:spcAft>
                <a:spcPts val="0"/>
              </a:spcAft>
              <a:buClrTx/>
              <a:buSzTx/>
              <a:buFont typeface="+mj-lt"/>
              <a:buAutoNum type="arabicParenR"/>
              <a:tabLst/>
              <a:defRPr/>
            </a:pPr>
            <a:r>
              <a:rPr lang="en-US" altLang="ko-KR" sz="1100" i="0" dirty="0">
                <a:solidFill>
                  <a:srgbClr val="0D0D0D"/>
                </a:solidFill>
                <a:effectLst/>
                <a:latin typeface="Söhne"/>
              </a:rPr>
              <a:t>it is a facility business that regenerates collected waste oil into a reusable form,</a:t>
            </a:r>
          </a:p>
          <a:p>
            <a:pPr marL="361950" marR="0" lvl="1" indent="-185738" algn="l" defTabSz="457200" rtl="0" eaLnBrk="1" fontAlgn="auto" latinLnBrk="0" hangingPunct="1">
              <a:lnSpc>
                <a:spcPct val="100000"/>
              </a:lnSpc>
              <a:spcBef>
                <a:spcPts val="0"/>
              </a:spcBef>
              <a:spcAft>
                <a:spcPts val="0"/>
              </a:spcAft>
              <a:buClrTx/>
              <a:buSzTx/>
              <a:buFont typeface="+mj-lt"/>
              <a:buAutoNum type="arabicParenR"/>
              <a:tabLst/>
              <a:defRPr/>
            </a:pPr>
            <a:r>
              <a:rPr kumimoji="0" lang="en-US" altLang="ko-KR" sz="1100" i="0" u="none" strike="noStrike" kern="1200" cap="none" spc="0" normalizeH="0" baseline="0" noProof="0" dirty="0">
                <a:ln>
                  <a:noFill/>
                </a:ln>
                <a:solidFill>
                  <a:srgbClr val="0D0D0D"/>
                </a:solidFill>
                <a:effectLst/>
                <a:uLnTx/>
                <a:uFillTx/>
                <a:latin typeface="Söhne"/>
                <a:ea typeface="맑은 고딕" panose="020B0503020000020004" pitchFamily="50" charset="-127"/>
                <a:cs typeface="+mn-cs"/>
              </a:rPr>
              <a:t>and sells it to generate profits</a:t>
            </a:r>
            <a:r>
              <a:rPr lang="en-US" altLang="ko-KR" sz="1100" dirty="0">
                <a:solidFill>
                  <a:srgbClr val="0D0D0D"/>
                </a:solidFill>
                <a:latin typeface="Söhne"/>
                <a:ea typeface="맑은 고딕" panose="020B0503020000020004" pitchFamily="50" charset="-127"/>
              </a:rPr>
              <a:t>.</a:t>
            </a:r>
          </a:p>
        </p:txBody>
      </p:sp>
      <p:sp>
        <p:nvSpPr>
          <p:cNvPr id="15" name="TextBox 14">
            <a:extLst>
              <a:ext uri="{FF2B5EF4-FFF2-40B4-BE49-F238E27FC236}">
                <a16:creationId xmlns:a16="http://schemas.microsoft.com/office/drawing/2014/main" id="{15264BF9-089B-9154-580E-40AC20C6CBD1}"/>
              </a:ext>
            </a:extLst>
          </p:cNvPr>
          <p:cNvSpPr txBox="1"/>
          <p:nvPr/>
        </p:nvSpPr>
        <p:spPr>
          <a:xfrm>
            <a:off x="259882" y="3280336"/>
            <a:ext cx="4312117" cy="938719"/>
          </a:xfrm>
          <a:prstGeom prst="rect">
            <a:avLst/>
          </a:prstGeom>
          <a:noFill/>
        </p:spPr>
        <p:txBody>
          <a:bodyPr wrap="square">
            <a:spAutoFit/>
          </a:bodyPr>
          <a:lstStyle/>
          <a:p>
            <a:pPr marL="176213" indent="-176213" algn="l">
              <a:buFont typeface="+mj-lt"/>
              <a:buAutoNum type="arabicPeriod" startAt="6"/>
            </a:pPr>
            <a:r>
              <a:rPr lang="en-US" altLang="ko-KR" sz="1100" b="1" i="0" dirty="0">
                <a:solidFill>
                  <a:srgbClr val="0D0D0D"/>
                </a:solidFill>
                <a:effectLst/>
                <a:latin typeface="Söhne"/>
              </a:rPr>
              <a:t>Financial Planning and Budgeting :</a:t>
            </a:r>
            <a:endParaRPr lang="ko-KR" altLang="en-US" sz="1100" b="0" i="0" dirty="0">
              <a:solidFill>
                <a:srgbClr val="0D0D0D"/>
              </a:solidFill>
              <a:effectLst/>
              <a:latin typeface="Söhne"/>
            </a:endParaRPr>
          </a:p>
          <a:p>
            <a:pPr marL="361950" lvl="1" indent="-185738" algn="l">
              <a:buFont typeface="+mj-lt"/>
              <a:buAutoNum type="arabicParenR"/>
            </a:pPr>
            <a:r>
              <a:rPr lang="en-US" altLang="ko-KR" sz="1100" b="0" i="0" dirty="0">
                <a:solidFill>
                  <a:srgbClr val="0D0D0D"/>
                </a:solidFill>
                <a:effectLst/>
                <a:latin typeface="Söhne"/>
              </a:rPr>
              <a:t>Initial investment cost and operating capital plan: </a:t>
            </a:r>
            <a:r>
              <a:rPr lang="ko-KR" altLang="en-US" sz="1100" b="0" i="0" dirty="0">
                <a:solidFill>
                  <a:srgbClr val="0D0D0D"/>
                </a:solidFill>
                <a:effectLst/>
                <a:latin typeface="Söhne"/>
              </a:rPr>
              <a:t>￦</a:t>
            </a:r>
            <a:r>
              <a:rPr lang="en-US" altLang="ko-KR" sz="1100" b="0" i="0" dirty="0">
                <a:solidFill>
                  <a:srgbClr val="0D0D0D"/>
                </a:solidFill>
                <a:effectLst/>
                <a:latin typeface="Söhne"/>
              </a:rPr>
              <a:t>500,000k. </a:t>
            </a:r>
          </a:p>
          <a:p>
            <a:pPr marL="176212" lvl="1" algn="l"/>
            <a:r>
              <a:rPr lang="en-US" altLang="ko-KR" sz="1100" dirty="0">
                <a:solidFill>
                  <a:srgbClr val="0D0D0D"/>
                </a:solidFill>
                <a:latin typeface="Söhne"/>
              </a:rPr>
              <a:t>   - Including plant facility expansion and preparation costs..</a:t>
            </a:r>
            <a:endParaRPr lang="ko-KR" altLang="en-US" sz="1100" b="0" i="0" dirty="0">
              <a:solidFill>
                <a:srgbClr val="0D0D0D"/>
              </a:solidFill>
              <a:effectLst/>
              <a:latin typeface="Söhne"/>
            </a:endParaRPr>
          </a:p>
          <a:p>
            <a:pPr marL="361950" lvl="1" indent="-187325" algn="l">
              <a:buFont typeface="+mj-lt"/>
              <a:buAutoNum type="arabicParenR" startAt="2"/>
            </a:pPr>
            <a:r>
              <a:rPr lang="en-US" altLang="ko-KR" sz="1100" b="0" i="0" dirty="0">
                <a:solidFill>
                  <a:srgbClr val="0D0D0D"/>
                </a:solidFill>
                <a:effectLst/>
                <a:latin typeface="Söhne"/>
              </a:rPr>
              <a:t>Profitability analysis and investment return expectation setting: Refer to business balance sheet.</a:t>
            </a:r>
          </a:p>
        </p:txBody>
      </p:sp>
      <p:sp>
        <p:nvSpPr>
          <p:cNvPr id="16" name="TextBox 15">
            <a:extLst>
              <a:ext uri="{FF2B5EF4-FFF2-40B4-BE49-F238E27FC236}">
                <a16:creationId xmlns:a16="http://schemas.microsoft.com/office/drawing/2014/main" id="{930631A8-28D0-8A4C-F29C-26AC523883BD}"/>
              </a:ext>
            </a:extLst>
          </p:cNvPr>
          <p:cNvSpPr txBox="1"/>
          <p:nvPr/>
        </p:nvSpPr>
        <p:spPr>
          <a:xfrm>
            <a:off x="259881" y="5136388"/>
            <a:ext cx="4312117" cy="769441"/>
          </a:xfrm>
          <a:prstGeom prst="rect">
            <a:avLst/>
          </a:prstGeom>
          <a:noFill/>
        </p:spPr>
        <p:txBody>
          <a:bodyPr wrap="square">
            <a:spAutoFit/>
          </a:bodyPr>
          <a:lstStyle/>
          <a:p>
            <a:pPr marL="0" marR="0" lvl="1" algn="l" defTabSz="457200" rtl="0" eaLnBrk="1" fontAlgn="auto" latinLnBrk="0" hangingPunct="1">
              <a:lnSpc>
                <a:spcPct val="100000"/>
              </a:lnSpc>
              <a:spcBef>
                <a:spcPts val="0"/>
              </a:spcBef>
              <a:spcAft>
                <a:spcPts val="0"/>
              </a:spcAft>
              <a:buClrTx/>
              <a:buSzTx/>
              <a:tabLst/>
              <a:defRPr/>
            </a:pPr>
            <a:r>
              <a:rPr lang="en-US" altLang="ko-KR" sz="1100" b="1" i="0" dirty="0">
                <a:solidFill>
                  <a:srgbClr val="0D0D0D"/>
                </a:solidFill>
                <a:effectLst/>
                <a:latin typeface="Söhne"/>
                <a:ea typeface="맑은 고딕" panose="020B0503020000020004" pitchFamily="50" charset="-127"/>
              </a:rPr>
              <a:t>8. Capital Investment and Funding Plan:</a:t>
            </a:r>
          </a:p>
          <a:p>
            <a:pPr marL="361950" marR="0" lvl="1" indent="-185738" algn="l" defTabSz="457200" rtl="0" eaLnBrk="1" fontAlgn="auto" latinLnBrk="0" hangingPunct="1">
              <a:lnSpc>
                <a:spcPct val="100000"/>
              </a:lnSpc>
              <a:spcBef>
                <a:spcPts val="0"/>
              </a:spcBef>
              <a:spcAft>
                <a:spcPts val="0"/>
              </a:spcAft>
              <a:buClrTx/>
              <a:buSzTx/>
              <a:buFont typeface="+mj-lt"/>
              <a:buAutoNum type="arabicParenR"/>
              <a:tabLst/>
              <a:defRPr/>
            </a:pPr>
            <a:r>
              <a:rPr lang="en-US" altLang="ko-KR" sz="1100" i="0" dirty="0">
                <a:solidFill>
                  <a:srgbClr val="0D0D0D"/>
                </a:solidFill>
                <a:effectLst/>
                <a:latin typeface="Söhne"/>
              </a:rPr>
              <a:t>Determine the amount of capital investment required: Recruit investors</a:t>
            </a:r>
          </a:p>
          <a:p>
            <a:pPr marL="361950" marR="0" lvl="1" indent="-185738" algn="l" defTabSz="457200" rtl="0" eaLnBrk="1" fontAlgn="auto" latinLnBrk="0" hangingPunct="1">
              <a:lnSpc>
                <a:spcPct val="100000"/>
              </a:lnSpc>
              <a:spcBef>
                <a:spcPts val="0"/>
              </a:spcBef>
              <a:spcAft>
                <a:spcPts val="0"/>
              </a:spcAft>
              <a:buClrTx/>
              <a:buSzTx/>
              <a:buFont typeface="+mj-lt"/>
              <a:buAutoNum type="arabicParenR"/>
              <a:tabLst/>
              <a:defRPr/>
            </a:pPr>
            <a:r>
              <a:rPr lang="en-US" altLang="ko-KR" sz="1100" i="0" dirty="0">
                <a:solidFill>
                  <a:srgbClr val="0D0D0D"/>
                </a:solidFill>
                <a:effectLst/>
                <a:latin typeface="Söhne"/>
              </a:rPr>
              <a:t>Funding method and funding period plan: 1Month</a:t>
            </a:r>
          </a:p>
        </p:txBody>
      </p:sp>
      <p:sp>
        <p:nvSpPr>
          <p:cNvPr id="17" name="TextBox 16">
            <a:extLst>
              <a:ext uri="{FF2B5EF4-FFF2-40B4-BE49-F238E27FC236}">
                <a16:creationId xmlns:a16="http://schemas.microsoft.com/office/drawing/2014/main" id="{02951D01-9BE5-EA7B-5526-940C39C3EB39}"/>
              </a:ext>
            </a:extLst>
          </p:cNvPr>
          <p:cNvSpPr txBox="1"/>
          <p:nvPr/>
        </p:nvSpPr>
        <p:spPr>
          <a:xfrm>
            <a:off x="4622225" y="711912"/>
            <a:ext cx="4400589" cy="938719"/>
          </a:xfrm>
          <a:prstGeom prst="rect">
            <a:avLst/>
          </a:prstGeom>
          <a:noFill/>
        </p:spPr>
        <p:txBody>
          <a:bodyPr wrap="square">
            <a:spAutoFit/>
          </a:bodyPr>
          <a:lstStyle/>
          <a:p>
            <a:pPr marL="363538" marR="0" lvl="1" indent="-187325" algn="l" defTabSz="457200" rtl="0" eaLnBrk="1" fontAlgn="auto" latinLnBrk="0" hangingPunct="1">
              <a:lnSpc>
                <a:spcPct val="100000"/>
              </a:lnSpc>
              <a:spcBef>
                <a:spcPts val="0"/>
              </a:spcBef>
              <a:spcAft>
                <a:spcPts val="0"/>
              </a:spcAft>
              <a:buClrTx/>
              <a:buSzTx/>
              <a:buFont typeface="+mj-lt"/>
              <a:buAutoNum type="arabicParenR" startAt="2"/>
              <a:tabLst/>
              <a:defRPr/>
            </a:pPr>
            <a:r>
              <a:rPr lang="en-US" altLang="ko-KR" sz="1100" dirty="0">
                <a:solidFill>
                  <a:srgbClr val="0D0D0D"/>
                </a:solidFill>
                <a:latin typeface="Söhne"/>
              </a:rPr>
              <a:t>Investment feasibility review through expected profit and profitability analysis: Active investment</a:t>
            </a:r>
          </a:p>
          <a:p>
            <a:pPr marL="176213" marR="0" lvl="1"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 Investment cost can be recovered within at least 12 months</a:t>
            </a:r>
          </a:p>
          <a:p>
            <a:pPr marL="363538" marR="0" lvl="1" indent="-187325" algn="l" defTabSz="457200" rtl="0" eaLnBrk="1" fontAlgn="auto" latinLnBrk="0" hangingPunct="1">
              <a:lnSpc>
                <a:spcPct val="100000"/>
              </a:lnSpc>
              <a:spcBef>
                <a:spcPts val="0"/>
              </a:spcBef>
              <a:spcAft>
                <a:spcPts val="0"/>
              </a:spcAft>
              <a:buClrTx/>
              <a:buSzTx/>
              <a:buFont typeface="+mj-lt"/>
              <a:buAutoNum type="arabicParenR" startAt="3"/>
              <a:tabLst/>
              <a:defRPr/>
            </a:pPr>
            <a:r>
              <a:rPr lang="en-US" altLang="ko-KR" sz="1100" dirty="0">
                <a:solidFill>
                  <a:srgbClr val="0D0D0D"/>
                </a:solidFill>
                <a:latin typeface="Söhne"/>
              </a:rPr>
              <a:t>If the initial investment cost is repaid in 12 installments, net profit is expected to be converted from 1 year after the start of the business</a:t>
            </a:r>
          </a:p>
        </p:txBody>
      </p:sp>
      <p:sp>
        <p:nvSpPr>
          <p:cNvPr id="18" name="TextBox 17">
            <a:extLst>
              <a:ext uri="{FF2B5EF4-FFF2-40B4-BE49-F238E27FC236}">
                <a16:creationId xmlns:a16="http://schemas.microsoft.com/office/drawing/2014/main" id="{B7E91938-8A9B-BB4C-4F95-8F756D6AC876}"/>
              </a:ext>
            </a:extLst>
          </p:cNvPr>
          <p:cNvSpPr txBox="1"/>
          <p:nvPr/>
        </p:nvSpPr>
        <p:spPr>
          <a:xfrm>
            <a:off x="4710697" y="3751764"/>
            <a:ext cx="4312117" cy="769441"/>
          </a:xfrm>
          <a:prstGeom prst="rect">
            <a:avLst/>
          </a:prstGeom>
          <a:noFill/>
        </p:spPr>
        <p:txBody>
          <a:bodyPr wrap="square">
            <a:spAutoFit/>
          </a:bodyPr>
          <a:lstStyle/>
          <a:p>
            <a:pPr marL="0" marR="0" lvl="1" algn="l" defTabSz="457200" rtl="0" eaLnBrk="1" fontAlgn="auto" latinLnBrk="0" hangingPunct="1">
              <a:lnSpc>
                <a:spcPct val="100000"/>
              </a:lnSpc>
              <a:spcBef>
                <a:spcPts val="0"/>
              </a:spcBef>
              <a:spcAft>
                <a:spcPts val="0"/>
              </a:spcAft>
              <a:buClrTx/>
              <a:buSzTx/>
              <a:tabLst/>
              <a:defRPr/>
            </a:pPr>
            <a:r>
              <a:rPr lang="en-US" altLang="ko-KR" sz="1100" b="1" i="0" dirty="0">
                <a:solidFill>
                  <a:srgbClr val="0D0D0D"/>
                </a:solidFill>
                <a:effectLst/>
                <a:latin typeface="Söhne"/>
              </a:rPr>
              <a:t>10. Cost and profitability analysis :</a:t>
            </a:r>
          </a:p>
          <a:p>
            <a:pPr marL="363538" marR="0" lvl="1" indent="-187325" algn="l" defTabSz="457200" rtl="0" eaLnBrk="1" fontAlgn="auto" latinLnBrk="0" hangingPunct="1">
              <a:lnSpc>
                <a:spcPct val="100000"/>
              </a:lnSpc>
              <a:spcBef>
                <a:spcPts val="0"/>
              </a:spcBef>
              <a:spcAft>
                <a:spcPts val="0"/>
              </a:spcAft>
              <a:buClrTx/>
              <a:buSzTx/>
              <a:buAutoNum type="arabicParenR"/>
              <a:tabLst/>
              <a:defRPr/>
            </a:pPr>
            <a:r>
              <a:rPr lang="en-US" altLang="ko-KR" sz="1100" dirty="0">
                <a:solidFill>
                  <a:srgbClr val="0D0D0D"/>
                </a:solidFill>
                <a:latin typeface="Söhne"/>
              </a:rPr>
              <a:t>Production and operating cost forecast: Annual return on investment (guaranteed to be 100% or more)</a:t>
            </a:r>
          </a:p>
          <a:p>
            <a:pPr marL="176213" marR="0" lvl="1"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 Market price needs to be evaluated regularly</a:t>
            </a:r>
            <a:endParaRPr lang="en-US" altLang="ko-KR" sz="1100" i="0" dirty="0">
              <a:solidFill>
                <a:srgbClr val="0D0D0D"/>
              </a:solidFill>
              <a:effectLst/>
              <a:latin typeface="Söhne"/>
            </a:endParaRPr>
          </a:p>
        </p:txBody>
      </p:sp>
      <p:sp>
        <p:nvSpPr>
          <p:cNvPr id="19" name="TextBox 18">
            <a:extLst>
              <a:ext uri="{FF2B5EF4-FFF2-40B4-BE49-F238E27FC236}">
                <a16:creationId xmlns:a16="http://schemas.microsoft.com/office/drawing/2014/main" id="{3D889070-38B1-A3BE-2097-E64860A12D6F}"/>
              </a:ext>
            </a:extLst>
          </p:cNvPr>
          <p:cNvSpPr txBox="1"/>
          <p:nvPr/>
        </p:nvSpPr>
        <p:spPr>
          <a:xfrm>
            <a:off x="4710697" y="4523464"/>
            <a:ext cx="4312117" cy="2292935"/>
          </a:xfrm>
          <a:prstGeom prst="rect">
            <a:avLst/>
          </a:prstGeom>
          <a:noFill/>
        </p:spPr>
        <p:txBody>
          <a:bodyPr wrap="square">
            <a:spAutoFit/>
          </a:bodyPr>
          <a:lstStyle/>
          <a:p>
            <a:pPr marL="0" marR="0" lvl="1" algn="l" defTabSz="457200" rtl="0" eaLnBrk="1" fontAlgn="auto" latinLnBrk="0" hangingPunct="1">
              <a:lnSpc>
                <a:spcPct val="100000"/>
              </a:lnSpc>
              <a:spcBef>
                <a:spcPts val="0"/>
              </a:spcBef>
              <a:spcAft>
                <a:spcPts val="0"/>
              </a:spcAft>
              <a:buClrTx/>
              <a:buSzTx/>
              <a:tabLst/>
              <a:defRPr/>
            </a:pPr>
            <a:r>
              <a:rPr lang="en-US" altLang="ko-KR" sz="1100" b="1" i="0" dirty="0">
                <a:solidFill>
                  <a:srgbClr val="0D0D0D"/>
                </a:solidFill>
                <a:effectLst/>
                <a:latin typeface="Söhne"/>
              </a:rPr>
              <a:t>11. Risk Management and Response :</a:t>
            </a:r>
          </a:p>
          <a:p>
            <a:pPr marL="363538" marR="0" lvl="1" indent="-187325" algn="l" defTabSz="457200" rtl="0" eaLnBrk="1" fontAlgn="auto" latinLnBrk="0" hangingPunct="1">
              <a:lnSpc>
                <a:spcPct val="100000"/>
              </a:lnSpc>
              <a:spcBef>
                <a:spcPts val="0"/>
              </a:spcBef>
              <a:spcAft>
                <a:spcPts val="0"/>
              </a:spcAft>
              <a:buClrTx/>
              <a:buSzTx/>
              <a:buAutoNum type="arabicParenR"/>
              <a:tabLst/>
              <a:defRPr/>
            </a:pPr>
            <a:r>
              <a:rPr lang="en-US" altLang="ko-KR" sz="1100" dirty="0">
                <a:solidFill>
                  <a:srgbClr val="0D0D0D"/>
                </a:solidFill>
                <a:latin typeface="Söhne"/>
              </a:rPr>
              <a:t>Establishment of a stable supply of waste oil in the Korean market</a:t>
            </a:r>
          </a:p>
          <a:p>
            <a:pPr marL="363538" marR="0" lvl="1" indent="-187325"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 ​​No-compensation purchase strategy in the market</a:t>
            </a:r>
          </a:p>
          <a:p>
            <a:pPr marL="363538" marR="0" lvl="1" indent="-187325"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(Korean industrial waste disposal cost</a:t>
            </a:r>
            <a:r>
              <a:rPr lang="en-US" altLang="ko-KR" sz="1100" dirty="0">
                <a:solidFill>
                  <a:srgbClr val="FF0000"/>
                </a:solidFill>
                <a:latin typeface="Söhne"/>
              </a:rPr>
              <a:t>: -</a:t>
            </a:r>
            <a:r>
              <a:rPr lang="ko-KR" altLang="en-US" sz="1100" dirty="0">
                <a:solidFill>
                  <a:srgbClr val="FF0000"/>
                </a:solidFill>
                <a:latin typeface="Söhne"/>
              </a:rPr>
              <a:t>￦</a:t>
            </a:r>
            <a:r>
              <a:rPr lang="en-US" altLang="ko-KR" sz="1100" dirty="0">
                <a:solidFill>
                  <a:srgbClr val="FF0000"/>
                </a:solidFill>
                <a:latin typeface="Söhne"/>
              </a:rPr>
              <a:t>200,000</a:t>
            </a:r>
            <a:r>
              <a:rPr lang="en-US" altLang="ko-KR" sz="1100" dirty="0">
                <a:solidFill>
                  <a:srgbClr val="0D0D0D"/>
                </a:solidFill>
                <a:latin typeface="Söhne"/>
              </a:rPr>
              <a:t>).</a:t>
            </a:r>
          </a:p>
          <a:p>
            <a:pPr marL="363538" marR="0" lvl="1" indent="-187325"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 Strategy to secure market share compared to other companies by securing new technology (patent) for waste oil.</a:t>
            </a:r>
          </a:p>
          <a:p>
            <a:pPr marL="363538" marR="0" lvl="1" indent="-187325"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 Establishment of a high-price purchase strategy with sufficient competitiveness.</a:t>
            </a:r>
          </a:p>
          <a:p>
            <a:pPr marL="363538" marR="0" lvl="1" indent="-187325"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2) Establishment of resale power of recycled products</a:t>
            </a:r>
          </a:p>
          <a:p>
            <a:pPr marL="363538" marR="0" lvl="1" indent="-187325"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 Maintaining high quality of recycled products (95% or more compared to normal refined oil).</a:t>
            </a:r>
          </a:p>
          <a:p>
            <a:pPr marL="363538" marR="0" lvl="1" indent="-187325" algn="l" defTabSz="457200" rtl="0" eaLnBrk="1" fontAlgn="auto" latinLnBrk="0" hangingPunct="1">
              <a:lnSpc>
                <a:spcPct val="100000"/>
              </a:lnSpc>
              <a:spcBef>
                <a:spcPts val="0"/>
              </a:spcBef>
              <a:spcAft>
                <a:spcPts val="0"/>
              </a:spcAft>
              <a:buClrTx/>
              <a:buSzTx/>
              <a:tabLst/>
              <a:defRPr/>
            </a:pPr>
            <a:r>
              <a:rPr lang="en-US" altLang="ko-KR" sz="1100" dirty="0">
                <a:solidFill>
                  <a:srgbClr val="0D0D0D"/>
                </a:solidFill>
                <a:latin typeface="Söhne"/>
              </a:rPr>
              <a:t>   - - Direct investment in new renewable energy power generation business with eco-friendly products (expansion business).</a:t>
            </a:r>
            <a:endParaRPr lang="en-US" altLang="ko-KR" sz="1100" i="0" dirty="0">
              <a:solidFill>
                <a:srgbClr val="0D0D0D"/>
              </a:solidFill>
              <a:effectLst/>
              <a:latin typeface="Söhne"/>
            </a:endParaRPr>
          </a:p>
        </p:txBody>
      </p:sp>
    </p:spTree>
    <p:extLst>
      <p:ext uri="{BB962C8B-B14F-4D97-AF65-F5344CB8AC3E}">
        <p14:creationId xmlns:p14="http://schemas.microsoft.com/office/powerpoint/2010/main" val="42087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개체 29">
            <a:extLst>
              <a:ext uri="{FF2B5EF4-FFF2-40B4-BE49-F238E27FC236}">
                <a16:creationId xmlns:a16="http://schemas.microsoft.com/office/drawing/2014/main" id="{DAA4B80F-214F-5510-7397-063F805DF1BA}"/>
              </a:ext>
            </a:extLst>
          </p:cNvPr>
          <p:cNvGraphicFramePr>
            <a:graphicFrameLocks noChangeAspect="1"/>
          </p:cNvGraphicFramePr>
          <p:nvPr>
            <p:extLst>
              <p:ext uri="{D42A27DB-BD31-4B8C-83A1-F6EECF244321}">
                <p14:modId xmlns:p14="http://schemas.microsoft.com/office/powerpoint/2010/main" val="1239329830"/>
              </p:ext>
            </p:extLst>
          </p:nvPr>
        </p:nvGraphicFramePr>
        <p:xfrm>
          <a:off x="160625" y="716702"/>
          <a:ext cx="8662364" cy="5748210"/>
        </p:xfrm>
        <a:graphic>
          <a:graphicData uri="http://schemas.openxmlformats.org/presentationml/2006/ole">
            <mc:AlternateContent xmlns:mc="http://schemas.openxmlformats.org/markup-compatibility/2006">
              <mc:Choice xmlns:v="urn:schemas-microsoft-com:vml" Requires="v">
                <p:oleObj name="Worksheet" r:id="rId2" imgW="9001347" imgH="6276926" progId="Excel.Sheet.12">
                  <p:embed/>
                </p:oleObj>
              </mc:Choice>
              <mc:Fallback>
                <p:oleObj name="Worksheet" r:id="rId2" imgW="9001347" imgH="6276926" progId="Excel.Sheet.12">
                  <p:embed/>
                  <p:pic>
                    <p:nvPicPr>
                      <p:cNvPr id="0" name=""/>
                      <p:cNvPicPr/>
                      <p:nvPr/>
                    </p:nvPicPr>
                    <p:blipFill>
                      <a:blip r:embed="rId3"/>
                      <a:stretch>
                        <a:fillRect/>
                      </a:stretch>
                    </p:blipFill>
                    <p:spPr>
                      <a:xfrm>
                        <a:off x="160625" y="716702"/>
                        <a:ext cx="8662364" cy="574821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D2160E4-543C-E92A-23CA-A150864C3327}"/>
              </a:ext>
            </a:extLst>
          </p:cNvPr>
          <p:cNvSpPr txBox="1"/>
          <p:nvPr/>
        </p:nvSpPr>
        <p:spPr>
          <a:xfrm>
            <a:off x="321011" y="383607"/>
            <a:ext cx="4572000" cy="276999"/>
          </a:xfrm>
          <a:prstGeom prst="rect">
            <a:avLst/>
          </a:prstGeom>
          <a:noFill/>
        </p:spPr>
        <p:txBody>
          <a:bodyPr wrap="square">
            <a:spAutoFit/>
          </a:bodyPr>
          <a:lstStyle/>
          <a:p>
            <a:r>
              <a:rPr lang="en-US" altLang="ko-KR" sz="1200" dirty="0"/>
              <a:t>I.</a:t>
            </a:r>
            <a:r>
              <a:rPr lang="ko-KR" altLang="en-US" sz="1200" dirty="0"/>
              <a:t> </a:t>
            </a:r>
            <a:r>
              <a:rPr lang="en-US" altLang="ko-KR" sz="1200" dirty="0"/>
              <a:t>Initial Investment and Operating Costs</a:t>
            </a:r>
            <a:endParaRPr lang="ko-KR" altLang="en-US" sz="1200" dirty="0"/>
          </a:p>
        </p:txBody>
      </p:sp>
      <p:sp>
        <p:nvSpPr>
          <p:cNvPr id="2" name="직사각형 1">
            <a:extLst>
              <a:ext uri="{FF2B5EF4-FFF2-40B4-BE49-F238E27FC236}">
                <a16:creationId xmlns:a16="http://schemas.microsoft.com/office/drawing/2014/main" id="{0B0B98FF-BE44-E520-6B54-3CFD37ECC330}"/>
              </a:ext>
            </a:extLst>
          </p:cNvPr>
          <p:cNvSpPr/>
          <p:nvPr/>
        </p:nvSpPr>
        <p:spPr>
          <a:xfrm>
            <a:off x="58857" y="24064"/>
            <a:ext cx="2413161" cy="400110"/>
          </a:xfrm>
          <a:prstGeom prst="rect">
            <a:avLst/>
          </a:prstGeom>
          <a:noFill/>
        </p:spPr>
        <p:txBody>
          <a:bodyPr wrap="none" lIns="91440" tIns="45720" rIns="91440" bIns="45720">
            <a:spAutoFit/>
          </a:bodyPr>
          <a:lstStyle/>
          <a:p>
            <a:pPr algn="ct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Oil Refinery</a:t>
            </a:r>
            <a:r>
              <a:rPr lang="ko-KR" altLang="en-US" sz="2000" b="1" dirty="0">
                <a:ln w="6600">
                  <a:solidFill>
                    <a:schemeClr val="accent2"/>
                  </a:solidFill>
                  <a:prstDash val="solid"/>
                </a:ln>
                <a:solidFill>
                  <a:srgbClr val="FFFFFF"/>
                </a:solidFill>
                <a:effectLst>
                  <a:outerShdw dist="38100" dir="2700000" algn="tl" rotWithShape="0">
                    <a:schemeClr val="accent2"/>
                  </a:outerShdw>
                </a:effectLst>
                <a:latin typeface="Söhne"/>
              </a:rPr>
              <a:t> </a:t>
            </a: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Business</a:t>
            </a:r>
            <a:endParaRPr lang="ko-KR" altLang="en-US" sz="2000" b="1" i="0" dirty="0">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7" name="TextBox 6">
            <a:extLst>
              <a:ext uri="{FF2B5EF4-FFF2-40B4-BE49-F238E27FC236}">
                <a16:creationId xmlns:a16="http://schemas.microsoft.com/office/drawing/2014/main" id="{4D57A42C-7322-F150-C6DD-6E1E8467C0CD}"/>
              </a:ext>
            </a:extLst>
          </p:cNvPr>
          <p:cNvSpPr txBox="1"/>
          <p:nvPr/>
        </p:nvSpPr>
        <p:spPr>
          <a:xfrm>
            <a:off x="8229616" y="114077"/>
            <a:ext cx="824265" cy="276999"/>
          </a:xfrm>
          <a:prstGeom prst="rect">
            <a:avLst/>
          </a:prstGeom>
          <a:noFill/>
        </p:spPr>
        <p:txBody>
          <a:bodyPr wrap="none" rtlCol="0">
            <a:spAutoFit/>
          </a:bodyPr>
          <a:lstStyle/>
          <a:p>
            <a:pPr algn="r"/>
            <a:r>
              <a:rPr lang="en-US" altLang="ko-KR" sz="1200" b="1" dirty="0">
                <a:solidFill>
                  <a:srgbClr val="00B050"/>
                </a:solidFill>
                <a:latin typeface="Söhne"/>
              </a:rPr>
              <a:t>Basic Plan</a:t>
            </a:r>
            <a:endParaRPr lang="ko-KR" altLang="en-US" sz="1200" b="1" i="0" dirty="0">
              <a:solidFill>
                <a:srgbClr val="00B050"/>
              </a:solidFill>
              <a:effectLst/>
              <a:latin typeface="Söhne"/>
            </a:endParaRPr>
          </a:p>
        </p:txBody>
      </p:sp>
      <p:sp>
        <p:nvSpPr>
          <p:cNvPr id="28" name="TextBox 27">
            <a:extLst>
              <a:ext uri="{FF2B5EF4-FFF2-40B4-BE49-F238E27FC236}">
                <a16:creationId xmlns:a16="http://schemas.microsoft.com/office/drawing/2014/main" id="{8C9F9F5A-7B41-5842-A82A-F74E344F5EC4}"/>
              </a:ext>
            </a:extLst>
          </p:cNvPr>
          <p:cNvSpPr txBox="1"/>
          <p:nvPr/>
        </p:nvSpPr>
        <p:spPr>
          <a:xfrm>
            <a:off x="3065117" y="57982"/>
            <a:ext cx="3013766" cy="338554"/>
          </a:xfrm>
          <a:prstGeom prst="rect">
            <a:avLst/>
          </a:prstGeom>
          <a:noFill/>
        </p:spPr>
        <p:txBody>
          <a:bodyPr wrap="square">
            <a:spAutoFit/>
          </a:bodyPr>
          <a:lstStyle/>
          <a:p>
            <a:pPr algn="ctr"/>
            <a:r>
              <a:rPr lang="en-US" altLang="ko-KR" sz="1600" dirty="0"/>
              <a:t>Investing in Business in KOREA</a:t>
            </a:r>
            <a:endParaRPr lang="ko-KR" altLang="en-US" sz="1600" dirty="0"/>
          </a:p>
        </p:txBody>
      </p:sp>
    </p:spTree>
    <p:extLst>
      <p:ext uri="{BB962C8B-B14F-4D97-AF65-F5344CB8AC3E}">
        <p14:creationId xmlns:p14="http://schemas.microsoft.com/office/powerpoint/2010/main" val="203104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074231-1051-8AF8-1DC9-D3BE180A24EC}"/>
              </a:ext>
            </a:extLst>
          </p:cNvPr>
          <p:cNvSpPr txBox="1"/>
          <p:nvPr/>
        </p:nvSpPr>
        <p:spPr>
          <a:xfrm>
            <a:off x="239951" y="425912"/>
            <a:ext cx="4073936" cy="276999"/>
          </a:xfrm>
          <a:prstGeom prst="rect">
            <a:avLst/>
          </a:prstGeom>
          <a:noFill/>
        </p:spPr>
        <p:txBody>
          <a:bodyPr wrap="none" rtlCol="0">
            <a:spAutoFit/>
          </a:bodyPr>
          <a:lstStyle/>
          <a:p>
            <a:pPr algn="l"/>
            <a:r>
              <a:rPr lang="en-US" altLang="ko-KR" sz="1200" b="1" i="0" dirty="0">
                <a:solidFill>
                  <a:srgbClr val="0D0D0D"/>
                </a:solidFill>
                <a:effectLst/>
                <a:latin typeface="Söhne"/>
              </a:rPr>
              <a:t>II. 24-Month Installment Repayment Method(For investment)</a:t>
            </a:r>
            <a:endParaRPr lang="ko-KR" altLang="en-US" sz="1200" b="1" i="0" dirty="0">
              <a:solidFill>
                <a:srgbClr val="0D0D0D"/>
              </a:solidFill>
              <a:effectLst/>
              <a:latin typeface="Söhne"/>
            </a:endParaRPr>
          </a:p>
        </p:txBody>
      </p:sp>
      <p:sp>
        <p:nvSpPr>
          <p:cNvPr id="9" name="TextBox 8">
            <a:extLst>
              <a:ext uri="{FF2B5EF4-FFF2-40B4-BE49-F238E27FC236}">
                <a16:creationId xmlns:a16="http://schemas.microsoft.com/office/drawing/2014/main" id="{1762D8F9-C456-E7CF-00F3-6C348949CE75}"/>
              </a:ext>
            </a:extLst>
          </p:cNvPr>
          <p:cNvSpPr txBox="1"/>
          <p:nvPr/>
        </p:nvSpPr>
        <p:spPr>
          <a:xfrm>
            <a:off x="239951" y="4186233"/>
            <a:ext cx="2354812" cy="276999"/>
          </a:xfrm>
          <a:prstGeom prst="rect">
            <a:avLst/>
          </a:prstGeom>
          <a:noFill/>
        </p:spPr>
        <p:txBody>
          <a:bodyPr wrap="none" rtlCol="0">
            <a:spAutoFit/>
          </a:bodyPr>
          <a:lstStyle/>
          <a:p>
            <a:pPr algn="l"/>
            <a:r>
              <a:rPr lang="en-US" altLang="ko-KR" sz="1200" b="1" i="0" dirty="0">
                <a:solidFill>
                  <a:srgbClr val="0D0D0D"/>
                </a:solidFill>
                <a:effectLst/>
                <a:latin typeface="Söhne"/>
              </a:rPr>
              <a:t>III. Only repay investment interest</a:t>
            </a:r>
            <a:endParaRPr lang="ko-KR" altLang="en-US" sz="1200" b="1" i="0" dirty="0">
              <a:solidFill>
                <a:srgbClr val="0D0D0D"/>
              </a:solidFill>
              <a:effectLst/>
              <a:latin typeface="Söhne"/>
            </a:endParaRPr>
          </a:p>
        </p:txBody>
      </p:sp>
      <p:sp>
        <p:nvSpPr>
          <p:cNvPr id="2" name="직사각형 1">
            <a:extLst>
              <a:ext uri="{FF2B5EF4-FFF2-40B4-BE49-F238E27FC236}">
                <a16:creationId xmlns:a16="http://schemas.microsoft.com/office/drawing/2014/main" id="{C9ED6E28-4EFE-C817-2539-D77774FC471F}"/>
              </a:ext>
            </a:extLst>
          </p:cNvPr>
          <p:cNvSpPr/>
          <p:nvPr/>
        </p:nvSpPr>
        <p:spPr>
          <a:xfrm>
            <a:off x="58857" y="24064"/>
            <a:ext cx="2413161" cy="400110"/>
          </a:xfrm>
          <a:prstGeom prst="rect">
            <a:avLst/>
          </a:prstGeom>
          <a:noFill/>
        </p:spPr>
        <p:txBody>
          <a:bodyPr wrap="none" lIns="91440" tIns="45720" rIns="91440" bIns="45720">
            <a:spAutoFit/>
          </a:bodyPr>
          <a:lstStyle/>
          <a:p>
            <a:pPr algn="ct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Oil Refinery</a:t>
            </a:r>
            <a:r>
              <a:rPr lang="ko-KR" altLang="en-US" sz="2000" b="1" dirty="0">
                <a:ln w="6600">
                  <a:solidFill>
                    <a:schemeClr val="accent2"/>
                  </a:solidFill>
                  <a:prstDash val="solid"/>
                </a:ln>
                <a:solidFill>
                  <a:srgbClr val="FFFFFF"/>
                </a:solidFill>
                <a:effectLst>
                  <a:outerShdw dist="38100" dir="2700000" algn="tl" rotWithShape="0">
                    <a:schemeClr val="accent2"/>
                  </a:outerShdw>
                </a:effectLst>
                <a:latin typeface="Söhne"/>
              </a:rPr>
              <a:t> </a:t>
            </a: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Business</a:t>
            </a:r>
            <a:endParaRPr lang="ko-KR" altLang="en-US" sz="2000" b="1" i="0" dirty="0">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26" name="TextBox 25">
            <a:extLst>
              <a:ext uri="{FF2B5EF4-FFF2-40B4-BE49-F238E27FC236}">
                <a16:creationId xmlns:a16="http://schemas.microsoft.com/office/drawing/2014/main" id="{57BCD00F-8340-E8A3-2D2B-56B97906FC0C}"/>
              </a:ext>
            </a:extLst>
          </p:cNvPr>
          <p:cNvSpPr txBox="1"/>
          <p:nvPr/>
        </p:nvSpPr>
        <p:spPr>
          <a:xfrm>
            <a:off x="7792317" y="114077"/>
            <a:ext cx="1261564" cy="276999"/>
          </a:xfrm>
          <a:prstGeom prst="rect">
            <a:avLst/>
          </a:prstGeom>
          <a:noFill/>
        </p:spPr>
        <p:txBody>
          <a:bodyPr wrap="none" rtlCol="0">
            <a:spAutoFit/>
          </a:bodyPr>
          <a:lstStyle/>
          <a:p>
            <a:pPr algn="r"/>
            <a:r>
              <a:rPr lang="en-US" altLang="ko-KR" sz="1200" b="1">
                <a:solidFill>
                  <a:srgbClr val="00B050"/>
                </a:solidFill>
                <a:latin typeface="Söhne"/>
              </a:rPr>
              <a:t>Investment plan.</a:t>
            </a:r>
            <a:endParaRPr lang="ko-KR" altLang="en-US" sz="1200" b="1" i="0" dirty="0">
              <a:solidFill>
                <a:srgbClr val="00B050"/>
              </a:solidFill>
              <a:effectLst/>
              <a:latin typeface="Söhne"/>
            </a:endParaRPr>
          </a:p>
        </p:txBody>
      </p:sp>
      <p:sp>
        <p:nvSpPr>
          <p:cNvPr id="3" name="TextBox 2">
            <a:extLst>
              <a:ext uri="{FF2B5EF4-FFF2-40B4-BE49-F238E27FC236}">
                <a16:creationId xmlns:a16="http://schemas.microsoft.com/office/drawing/2014/main" id="{08ECCB15-067E-FC18-C666-53C23E18C831}"/>
              </a:ext>
            </a:extLst>
          </p:cNvPr>
          <p:cNvSpPr txBox="1"/>
          <p:nvPr/>
        </p:nvSpPr>
        <p:spPr>
          <a:xfrm>
            <a:off x="3065117" y="57982"/>
            <a:ext cx="3013766" cy="338554"/>
          </a:xfrm>
          <a:prstGeom prst="rect">
            <a:avLst/>
          </a:prstGeom>
          <a:noFill/>
        </p:spPr>
        <p:txBody>
          <a:bodyPr wrap="square">
            <a:spAutoFit/>
          </a:bodyPr>
          <a:lstStyle/>
          <a:p>
            <a:pPr algn="ctr"/>
            <a:r>
              <a:rPr lang="en-US" altLang="ko-KR" sz="1600" dirty="0"/>
              <a:t>Investing in Business in KOREA</a:t>
            </a:r>
            <a:endParaRPr lang="ko-KR" altLang="en-US" sz="1600" dirty="0"/>
          </a:p>
        </p:txBody>
      </p:sp>
      <p:graphicFrame>
        <p:nvGraphicFramePr>
          <p:cNvPr id="22" name="개체 21">
            <a:extLst>
              <a:ext uri="{FF2B5EF4-FFF2-40B4-BE49-F238E27FC236}">
                <a16:creationId xmlns:a16="http://schemas.microsoft.com/office/drawing/2014/main" id="{8FD66760-DF8F-7C3D-CB0A-843FDA59EFFF}"/>
              </a:ext>
            </a:extLst>
          </p:cNvPr>
          <p:cNvGraphicFramePr>
            <a:graphicFrameLocks noChangeAspect="1"/>
          </p:cNvGraphicFramePr>
          <p:nvPr>
            <p:extLst>
              <p:ext uri="{D42A27DB-BD31-4B8C-83A1-F6EECF244321}">
                <p14:modId xmlns:p14="http://schemas.microsoft.com/office/powerpoint/2010/main" val="3729876736"/>
              </p:ext>
            </p:extLst>
          </p:nvPr>
        </p:nvGraphicFramePr>
        <p:xfrm>
          <a:off x="471894" y="753599"/>
          <a:ext cx="7279680" cy="3277751"/>
        </p:xfrm>
        <a:graphic>
          <a:graphicData uri="http://schemas.openxmlformats.org/presentationml/2006/ole">
            <mc:AlternateContent xmlns:mc="http://schemas.openxmlformats.org/markup-compatibility/2006">
              <mc:Choice xmlns:v="urn:schemas-microsoft-com:vml" Requires="v">
                <p:oleObj name="Worksheet" r:id="rId2" imgW="9458547" imgH="4257528" progId="Excel.Sheet.12">
                  <p:embed/>
                </p:oleObj>
              </mc:Choice>
              <mc:Fallback>
                <p:oleObj name="Worksheet" r:id="rId2" imgW="9458547" imgH="4257528" progId="Excel.Sheet.12">
                  <p:embed/>
                  <p:pic>
                    <p:nvPicPr>
                      <p:cNvPr id="0" name=""/>
                      <p:cNvPicPr/>
                      <p:nvPr/>
                    </p:nvPicPr>
                    <p:blipFill>
                      <a:blip r:embed="rId3"/>
                      <a:stretch>
                        <a:fillRect/>
                      </a:stretch>
                    </p:blipFill>
                    <p:spPr>
                      <a:xfrm>
                        <a:off x="471894" y="753599"/>
                        <a:ext cx="7279680" cy="3277751"/>
                      </a:xfrm>
                      <a:prstGeom prst="rect">
                        <a:avLst/>
                      </a:prstGeom>
                    </p:spPr>
                  </p:pic>
                </p:oleObj>
              </mc:Fallback>
            </mc:AlternateContent>
          </a:graphicData>
        </a:graphic>
      </p:graphicFrame>
      <p:graphicFrame>
        <p:nvGraphicFramePr>
          <p:cNvPr id="24" name="개체 23">
            <a:extLst>
              <a:ext uri="{FF2B5EF4-FFF2-40B4-BE49-F238E27FC236}">
                <a16:creationId xmlns:a16="http://schemas.microsoft.com/office/drawing/2014/main" id="{5F27C16B-171B-E2DE-0108-415FCFE89142}"/>
              </a:ext>
            </a:extLst>
          </p:cNvPr>
          <p:cNvGraphicFramePr>
            <a:graphicFrameLocks noChangeAspect="1"/>
          </p:cNvGraphicFramePr>
          <p:nvPr>
            <p:extLst>
              <p:ext uri="{D42A27DB-BD31-4B8C-83A1-F6EECF244321}">
                <p14:modId xmlns:p14="http://schemas.microsoft.com/office/powerpoint/2010/main" val="1826753668"/>
              </p:ext>
            </p:extLst>
          </p:nvPr>
        </p:nvGraphicFramePr>
        <p:xfrm>
          <a:off x="471894" y="4501273"/>
          <a:ext cx="7279680" cy="1963997"/>
        </p:xfrm>
        <a:graphic>
          <a:graphicData uri="http://schemas.openxmlformats.org/presentationml/2006/ole">
            <mc:AlternateContent xmlns:mc="http://schemas.openxmlformats.org/markup-compatibility/2006">
              <mc:Choice xmlns:v="urn:schemas-microsoft-com:vml" Requires="v">
                <p:oleObj name="Worksheet" r:id="rId4" imgW="9458547" imgH="2552749" progId="Excel.Sheet.12">
                  <p:embed/>
                </p:oleObj>
              </mc:Choice>
              <mc:Fallback>
                <p:oleObj name="Worksheet" r:id="rId4" imgW="9458547" imgH="2552749" progId="Excel.Sheet.12">
                  <p:embed/>
                  <p:pic>
                    <p:nvPicPr>
                      <p:cNvPr id="0" name=""/>
                      <p:cNvPicPr/>
                      <p:nvPr/>
                    </p:nvPicPr>
                    <p:blipFill>
                      <a:blip r:embed="rId5"/>
                      <a:stretch>
                        <a:fillRect/>
                      </a:stretch>
                    </p:blipFill>
                    <p:spPr>
                      <a:xfrm>
                        <a:off x="471894" y="4501273"/>
                        <a:ext cx="7279680" cy="1963997"/>
                      </a:xfrm>
                      <a:prstGeom prst="rect">
                        <a:avLst/>
                      </a:prstGeom>
                    </p:spPr>
                  </p:pic>
                </p:oleObj>
              </mc:Fallback>
            </mc:AlternateContent>
          </a:graphicData>
        </a:graphic>
      </p:graphicFrame>
    </p:spTree>
    <p:extLst>
      <p:ext uri="{BB962C8B-B14F-4D97-AF65-F5344CB8AC3E}">
        <p14:creationId xmlns:p14="http://schemas.microsoft.com/office/powerpoint/2010/main" val="126687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0A16E3E-0231-17AD-9DF9-0B874CA25865}"/>
              </a:ext>
            </a:extLst>
          </p:cNvPr>
          <p:cNvSpPr txBox="1"/>
          <p:nvPr/>
        </p:nvSpPr>
        <p:spPr>
          <a:xfrm>
            <a:off x="239951" y="420577"/>
            <a:ext cx="4046429" cy="276999"/>
          </a:xfrm>
          <a:prstGeom prst="rect">
            <a:avLst/>
          </a:prstGeom>
          <a:noFill/>
        </p:spPr>
        <p:txBody>
          <a:bodyPr wrap="none" rtlCol="0">
            <a:spAutoFit/>
          </a:bodyPr>
          <a:lstStyle/>
          <a:p>
            <a:pPr algn="l"/>
            <a:r>
              <a:rPr lang="en-US" altLang="ko-KR" sz="1200" b="1" i="0" dirty="0">
                <a:solidFill>
                  <a:srgbClr val="0D0D0D"/>
                </a:solidFill>
                <a:effectLst/>
                <a:latin typeface="Söhne"/>
              </a:rPr>
              <a:t>IV. The entire net profit is repaid first to the investment cost.</a:t>
            </a:r>
            <a:endParaRPr lang="ko-KR" altLang="en-US" sz="1200" b="1" i="0" dirty="0">
              <a:solidFill>
                <a:srgbClr val="0D0D0D"/>
              </a:solidFill>
              <a:effectLst/>
              <a:latin typeface="Söhne"/>
            </a:endParaRPr>
          </a:p>
        </p:txBody>
      </p:sp>
      <p:sp>
        <p:nvSpPr>
          <p:cNvPr id="2" name="직사각형 1">
            <a:extLst>
              <a:ext uri="{FF2B5EF4-FFF2-40B4-BE49-F238E27FC236}">
                <a16:creationId xmlns:a16="http://schemas.microsoft.com/office/drawing/2014/main" id="{13EEB93F-1F2B-E01A-F81C-1CAAD9B9346D}"/>
              </a:ext>
            </a:extLst>
          </p:cNvPr>
          <p:cNvSpPr/>
          <p:nvPr/>
        </p:nvSpPr>
        <p:spPr>
          <a:xfrm>
            <a:off x="58857" y="24064"/>
            <a:ext cx="2413161" cy="400110"/>
          </a:xfrm>
          <a:prstGeom prst="rect">
            <a:avLst/>
          </a:prstGeom>
          <a:noFill/>
        </p:spPr>
        <p:txBody>
          <a:bodyPr wrap="none" lIns="91440" tIns="45720" rIns="91440" bIns="45720">
            <a:spAutoFit/>
          </a:bodyPr>
          <a:lstStyle/>
          <a:p>
            <a:pPr algn="ct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Oil Refinery</a:t>
            </a:r>
            <a:r>
              <a:rPr lang="ko-KR" altLang="en-US" sz="2000" b="1" dirty="0">
                <a:ln w="6600">
                  <a:solidFill>
                    <a:schemeClr val="accent2"/>
                  </a:solidFill>
                  <a:prstDash val="solid"/>
                </a:ln>
                <a:solidFill>
                  <a:srgbClr val="FFFFFF"/>
                </a:solidFill>
                <a:effectLst>
                  <a:outerShdw dist="38100" dir="2700000" algn="tl" rotWithShape="0">
                    <a:schemeClr val="accent2"/>
                  </a:outerShdw>
                </a:effectLst>
                <a:latin typeface="Söhne"/>
              </a:rPr>
              <a:t> </a:t>
            </a: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Business</a:t>
            </a:r>
            <a:endParaRPr lang="ko-KR" altLang="en-US" sz="2000" b="1" i="0" dirty="0">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12" name="TextBox 11">
            <a:extLst>
              <a:ext uri="{FF2B5EF4-FFF2-40B4-BE49-F238E27FC236}">
                <a16:creationId xmlns:a16="http://schemas.microsoft.com/office/drawing/2014/main" id="{C4EAEA37-D6B4-1325-6EAA-2A1BB0B859DA}"/>
              </a:ext>
            </a:extLst>
          </p:cNvPr>
          <p:cNvSpPr txBox="1"/>
          <p:nvPr/>
        </p:nvSpPr>
        <p:spPr>
          <a:xfrm>
            <a:off x="7792317" y="114077"/>
            <a:ext cx="1261564" cy="276999"/>
          </a:xfrm>
          <a:prstGeom prst="rect">
            <a:avLst/>
          </a:prstGeom>
          <a:noFill/>
        </p:spPr>
        <p:txBody>
          <a:bodyPr wrap="none" rtlCol="0">
            <a:spAutoFit/>
          </a:bodyPr>
          <a:lstStyle/>
          <a:p>
            <a:pPr algn="r"/>
            <a:r>
              <a:rPr lang="en-US" altLang="ko-KR" sz="1200" b="1">
                <a:solidFill>
                  <a:srgbClr val="00B050"/>
                </a:solidFill>
                <a:latin typeface="Söhne"/>
              </a:rPr>
              <a:t>Investment plan.</a:t>
            </a:r>
            <a:endParaRPr lang="ko-KR" altLang="en-US" sz="1200" b="1" i="0" dirty="0">
              <a:solidFill>
                <a:srgbClr val="00B050"/>
              </a:solidFill>
              <a:effectLst/>
              <a:latin typeface="Söhne"/>
            </a:endParaRPr>
          </a:p>
        </p:txBody>
      </p:sp>
      <p:sp>
        <p:nvSpPr>
          <p:cNvPr id="3" name="TextBox 2">
            <a:extLst>
              <a:ext uri="{FF2B5EF4-FFF2-40B4-BE49-F238E27FC236}">
                <a16:creationId xmlns:a16="http://schemas.microsoft.com/office/drawing/2014/main" id="{A1200550-9C72-50A7-8AEB-8ACFC0D33E56}"/>
              </a:ext>
            </a:extLst>
          </p:cNvPr>
          <p:cNvSpPr txBox="1"/>
          <p:nvPr/>
        </p:nvSpPr>
        <p:spPr>
          <a:xfrm>
            <a:off x="3065117" y="57982"/>
            <a:ext cx="3013766" cy="338554"/>
          </a:xfrm>
          <a:prstGeom prst="rect">
            <a:avLst/>
          </a:prstGeom>
          <a:noFill/>
        </p:spPr>
        <p:txBody>
          <a:bodyPr wrap="square">
            <a:spAutoFit/>
          </a:bodyPr>
          <a:lstStyle/>
          <a:p>
            <a:pPr algn="ctr"/>
            <a:r>
              <a:rPr lang="en-US" altLang="ko-KR" sz="1600" dirty="0"/>
              <a:t>Investing in Business in KOREA</a:t>
            </a:r>
            <a:endParaRPr lang="ko-KR" altLang="en-US" sz="1600" dirty="0"/>
          </a:p>
        </p:txBody>
      </p:sp>
      <p:grpSp>
        <p:nvGrpSpPr>
          <p:cNvPr id="19" name="그룹 18">
            <a:extLst>
              <a:ext uri="{FF2B5EF4-FFF2-40B4-BE49-F238E27FC236}">
                <a16:creationId xmlns:a16="http://schemas.microsoft.com/office/drawing/2014/main" id="{9CF4AF44-F4A6-2692-07C9-7F3414D3435D}"/>
              </a:ext>
            </a:extLst>
          </p:cNvPr>
          <p:cNvGrpSpPr/>
          <p:nvPr/>
        </p:nvGrpSpPr>
        <p:grpSpPr>
          <a:xfrm>
            <a:off x="471893" y="697575"/>
            <a:ext cx="7320424" cy="2658610"/>
            <a:chOff x="471893" y="697575"/>
            <a:chExt cx="7320424" cy="2658610"/>
          </a:xfrm>
        </p:grpSpPr>
        <p:graphicFrame>
          <p:nvGraphicFramePr>
            <p:cNvPr id="14" name="개체 13">
              <a:extLst>
                <a:ext uri="{FF2B5EF4-FFF2-40B4-BE49-F238E27FC236}">
                  <a16:creationId xmlns:a16="http://schemas.microsoft.com/office/drawing/2014/main" id="{C0223253-B7B9-2016-81FB-F684425D3E82}"/>
                </a:ext>
              </a:extLst>
            </p:cNvPr>
            <p:cNvGraphicFramePr>
              <a:graphicFrameLocks noChangeAspect="1"/>
            </p:cNvGraphicFramePr>
            <p:nvPr>
              <p:extLst>
                <p:ext uri="{D42A27DB-BD31-4B8C-83A1-F6EECF244321}">
                  <p14:modId xmlns:p14="http://schemas.microsoft.com/office/powerpoint/2010/main" val="681275353"/>
                </p:ext>
              </p:extLst>
            </p:nvPr>
          </p:nvGraphicFramePr>
          <p:xfrm>
            <a:off x="471893" y="697575"/>
            <a:ext cx="7279679" cy="2455199"/>
          </p:xfrm>
          <a:graphic>
            <a:graphicData uri="http://schemas.openxmlformats.org/presentationml/2006/ole">
              <mc:AlternateContent xmlns:mc="http://schemas.openxmlformats.org/markup-compatibility/2006">
                <mc:Choice xmlns:v="urn:schemas-microsoft-com:vml" Requires="v">
                  <p:oleObj name="Worksheet" r:id="rId2" imgW="9458547" imgH="2333576" progId="Excel.Sheet.12">
                    <p:embed/>
                  </p:oleObj>
                </mc:Choice>
                <mc:Fallback>
                  <p:oleObj name="Worksheet" r:id="rId2" imgW="9458547" imgH="2333576" progId="Excel.Sheet.12">
                    <p:embed/>
                    <p:pic>
                      <p:nvPicPr>
                        <p:cNvPr id="0" name=""/>
                        <p:cNvPicPr/>
                        <p:nvPr/>
                      </p:nvPicPr>
                      <p:blipFill>
                        <a:blip r:embed="rId3"/>
                        <a:stretch>
                          <a:fillRect/>
                        </a:stretch>
                      </p:blipFill>
                      <p:spPr>
                        <a:xfrm>
                          <a:off x="471893" y="697575"/>
                          <a:ext cx="7279679" cy="2455199"/>
                        </a:xfrm>
                        <a:prstGeom prst="rect">
                          <a:avLst/>
                        </a:prstGeom>
                      </p:spPr>
                    </p:pic>
                  </p:oleObj>
                </mc:Fallback>
              </mc:AlternateContent>
            </a:graphicData>
          </a:graphic>
        </p:graphicFrame>
        <p:sp>
          <p:nvSpPr>
            <p:cNvPr id="16" name="직사각형 15">
              <a:extLst>
                <a:ext uri="{FF2B5EF4-FFF2-40B4-BE49-F238E27FC236}">
                  <a16:creationId xmlns:a16="http://schemas.microsoft.com/office/drawing/2014/main" id="{BAF9053E-B32B-5AF7-B582-51B0E4FC324A}"/>
                </a:ext>
              </a:extLst>
            </p:cNvPr>
            <p:cNvSpPr/>
            <p:nvPr/>
          </p:nvSpPr>
          <p:spPr>
            <a:xfrm>
              <a:off x="6783977" y="1385888"/>
              <a:ext cx="687977" cy="190500"/>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100" dirty="0"/>
            </a:p>
          </p:txBody>
        </p:sp>
        <p:sp>
          <p:nvSpPr>
            <p:cNvPr id="18" name="TextBox 17">
              <a:extLst>
                <a:ext uri="{FF2B5EF4-FFF2-40B4-BE49-F238E27FC236}">
                  <a16:creationId xmlns:a16="http://schemas.microsoft.com/office/drawing/2014/main" id="{F38EC9A6-7755-1E30-7820-0B07A71276C1}"/>
                </a:ext>
              </a:extLst>
            </p:cNvPr>
            <p:cNvSpPr txBox="1"/>
            <p:nvPr/>
          </p:nvSpPr>
          <p:spPr>
            <a:xfrm>
              <a:off x="4508097" y="3109964"/>
              <a:ext cx="3284220" cy="246221"/>
            </a:xfrm>
            <a:prstGeom prst="rect">
              <a:avLst/>
            </a:prstGeom>
            <a:noFill/>
          </p:spPr>
          <p:txBody>
            <a:bodyPr wrap="square">
              <a:spAutoFit/>
            </a:bodyPr>
            <a:lstStyle/>
            <a:p>
              <a:r>
                <a:rPr lang="en-US" altLang="ko-KR" sz="1000" dirty="0"/>
                <a:t>* </a:t>
              </a:r>
              <a:r>
                <a:rPr lang="ko-KR" altLang="en-US" sz="1000" dirty="0"/>
                <a:t>The </a:t>
              </a:r>
              <a:r>
                <a:rPr lang="en-US" altLang="ko-KR" sz="1000" dirty="0"/>
                <a:t>full investment recovery period is up to 13.3</a:t>
              </a:r>
              <a:r>
                <a:rPr lang="ko-KR" altLang="en-US" sz="1000" dirty="0"/>
                <a:t> </a:t>
              </a:r>
              <a:r>
                <a:rPr lang="en-US" altLang="ko-KR" sz="1000" dirty="0"/>
                <a:t>months.</a:t>
              </a:r>
              <a:endParaRPr lang="ko-KR" altLang="en-US" sz="1000" dirty="0"/>
            </a:p>
          </p:txBody>
        </p:sp>
      </p:grpSp>
    </p:spTree>
    <p:extLst>
      <p:ext uri="{BB962C8B-B14F-4D97-AF65-F5344CB8AC3E}">
        <p14:creationId xmlns:p14="http://schemas.microsoft.com/office/powerpoint/2010/main" val="23454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DF15140-F2FA-0817-5C91-299D290D3BA9}"/>
              </a:ext>
            </a:extLst>
          </p:cNvPr>
          <p:cNvSpPr txBox="1"/>
          <p:nvPr/>
        </p:nvSpPr>
        <p:spPr>
          <a:xfrm>
            <a:off x="216265" y="675035"/>
            <a:ext cx="4259179" cy="3121624"/>
          </a:xfrm>
          <a:prstGeom prst="rect">
            <a:avLst/>
          </a:prstGeom>
          <a:noFill/>
        </p:spPr>
        <p:txBody>
          <a:bodyPr wrap="square" lIns="72000" rIns="72000">
            <a:spAutoFit/>
          </a:bodyPr>
          <a:lstStyle/>
          <a:p>
            <a:pPr marL="180975" indent="-180975" algn="l">
              <a:lnSpc>
                <a:spcPct val="120000"/>
              </a:lnSpc>
              <a:buFont typeface="+mj-lt"/>
              <a:buAutoNum type="arabicPeriod"/>
            </a:pPr>
            <a:r>
              <a:rPr lang="en-US" altLang="ko-KR" sz="1100" b="1" dirty="0">
                <a:solidFill>
                  <a:srgbClr val="0D0D0D"/>
                </a:solidFill>
                <a:latin typeface="Times New Roman" panose="02020603050405020304" pitchFamily="18" charset="0"/>
                <a:cs typeface="Times New Roman" panose="02020603050405020304" pitchFamily="18" charset="0"/>
              </a:rPr>
              <a:t>Invest in the expansion of facilities of a company with original technology for waste oil regeneration (profit distribution)</a:t>
            </a:r>
            <a:endParaRPr lang="ko-KR" altLang="en-US" sz="1100" b="0" i="0" dirty="0">
              <a:solidFill>
                <a:srgbClr val="0D0D0D"/>
              </a:solidFill>
              <a:effectLst/>
              <a:latin typeface="Times New Roman" panose="02020603050405020304" pitchFamily="18" charset="0"/>
              <a:cs typeface="Times New Roman" panose="02020603050405020304" pitchFamily="18" charset="0"/>
            </a:endParaRPr>
          </a:p>
          <a:p>
            <a:pPr marL="361950" lvl="1" indent="-180975" algn="l">
              <a:lnSpc>
                <a:spcPct val="120000"/>
              </a:lnSpc>
              <a:buFont typeface="+mj-lt"/>
              <a:buAutoNum type="arabicParenR"/>
            </a:pPr>
            <a:r>
              <a:rPr lang="en-US" altLang="ko-KR" sz="1100" b="0" i="0" dirty="0">
                <a:solidFill>
                  <a:srgbClr val="0D0D0D"/>
                </a:solidFill>
                <a:effectLst/>
                <a:latin typeface="Times New Roman" panose="02020603050405020304" pitchFamily="18" charset="0"/>
                <a:cs typeface="Times New Roman" panose="02020603050405020304" pitchFamily="18" charset="0"/>
              </a:rPr>
              <a:t>Invest in a company with original technology for the latest waste oil regeneration for the purpose of expanding regeneration facilities and acquire shares.</a:t>
            </a:r>
            <a:r>
              <a:rPr lang="en-US" altLang="ko-KR" sz="1100" dirty="0">
                <a:solidFill>
                  <a:srgbClr val="0D0D0D"/>
                </a:solidFill>
                <a:latin typeface="Times New Roman" panose="02020603050405020304" pitchFamily="18" charset="0"/>
                <a:cs typeface="Times New Roman" panose="02020603050405020304" pitchFamily="18" charset="0"/>
              </a:rPr>
              <a:t>.</a:t>
            </a:r>
            <a:endParaRPr lang="en-US" altLang="ko-KR" sz="1100" b="0" i="0" dirty="0">
              <a:solidFill>
                <a:srgbClr val="0D0D0D"/>
              </a:solidFill>
              <a:effectLst/>
              <a:latin typeface="Times New Roman" panose="02020603050405020304" pitchFamily="18" charset="0"/>
              <a:cs typeface="Times New Roman" panose="02020603050405020304" pitchFamily="18" charset="0"/>
            </a:endParaRPr>
          </a:p>
          <a:p>
            <a:pPr marL="361950" lvl="1" indent="-180975" algn="l">
              <a:lnSpc>
                <a:spcPct val="120000"/>
              </a:lnSpc>
              <a:buFont typeface="+mj-lt"/>
              <a:buAutoNum type="arabicParenR"/>
            </a:pPr>
            <a:r>
              <a:rPr lang="en-US" altLang="ko-KR" sz="1100" b="0" i="0" dirty="0">
                <a:solidFill>
                  <a:srgbClr val="0D0D0D"/>
                </a:solidFill>
                <a:effectLst/>
                <a:latin typeface="Times New Roman" panose="02020603050405020304" pitchFamily="18" charset="0"/>
                <a:cs typeface="Times New Roman" panose="02020603050405020304" pitchFamily="18" charset="0"/>
              </a:rPr>
              <a:t>Dispatch production personnel to secure technology and enhance labor productivity.</a:t>
            </a:r>
          </a:p>
          <a:p>
            <a:pPr marL="361950" lvl="1" indent="-180975" algn="l">
              <a:lnSpc>
                <a:spcPct val="120000"/>
              </a:lnSpc>
              <a:buFont typeface="+mj-lt"/>
              <a:buAutoNum type="arabicParenR"/>
            </a:pPr>
            <a:r>
              <a:rPr lang="en-US" altLang="ko-KR" sz="1100" b="0" i="0" dirty="0">
                <a:solidFill>
                  <a:srgbClr val="0D0D0D"/>
                </a:solidFill>
                <a:effectLst/>
                <a:latin typeface="Times New Roman" panose="02020603050405020304" pitchFamily="18" charset="0"/>
                <a:cs typeface="Times New Roman" panose="02020603050405020304" pitchFamily="18" charset="0"/>
              </a:rPr>
              <a:t>Check the progress of the business periodically after investing the cost.</a:t>
            </a:r>
            <a:endParaRPr lang="en-US" altLang="ko-KR" sz="1100" dirty="0">
              <a:solidFill>
                <a:srgbClr val="0D0D0D"/>
              </a:solidFill>
              <a:latin typeface="Times New Roman" panose="02020603050405020304" pitchFamily="18" charset="0"/>
              <a:cs typeface="Times New Roman" panose="02020603050405020304" pitchFamily="18" charset="0"/>
            </a:endParaRPr>
          </a:p>
          <a:p>
            <a:pPr marL="361950" lvl="1" indent="-180975" algn="l">
              <a:lnSpc>
                <a:spcPct val="120000"/>
              </a:lnSpc>
              <a:buFont typeface="+mj-lt"/>
              <a:buAutoNum type="arabicParenR"/>
            </a:pPr>
            <a:r>
              <a:rPr lang="en-US" altLang="ko-KR" sz="1100" dirty="0">
                <a:solidFill>
                  <a:srgbClr val="0D0D0D"/>
                </a:solidFill>
                <a:latin typeface="Times New Roman" panose="02020603050405020304" pitchFamily="18" charset="0"/>
                <a:cs typeface="Times New Roman" panose="02020603050405020304" pitchFamily="18" charset="0"/>
              </a:rPr>
              <a:t>The expansion of facilities will be completed within 8 months after the investment.</a:t>
            </a:r>
          </a:p>
          <a:p>
            <a:pPr marL="361950" lvl="1" indent="-180975" algn="l">
              <a:lnSpc>
                <a:spcPct val="120000"/>
              </a:lnSpc>
              <a:buFont typeface="+mj-lt"/>
              <a:buAutoNum type="arabicParenR"/>
            </a:pPr>
            <a:r>
              <a:rPr lang="en-US" altLang="ko-KR" sz="1100" dirty="0">
                <a:solidFill>
                  <a:srgbClr val="0D0D0D"/>
                </a:solidFill>
                <a:latin typeface="Times New Roman" panose="02020603050405020304" pitchFamily="18" charset="0"/>
                <a:cs typeface="Times New Roman" panose="02020603050405020304" pitchFamily="18" charset="0"/>
              </a:rPr>
              <a:t>There will be a 3-month test run period from the initial production to the normal production point.</a:t>
            </a:r>
          </a:p>
          <a:p>
            <a:pPr marL="361950" lvl="1" indent="-180975" algn="l">
              <a:lnSpc>
                <a:spcPct val="120000"/>
              </a:lnSpc>
              <a:buFont typeface="+mj-lt"/>
              <a:buAutoNum type="arabicParenR"/>
            </a:pPr>
            <a:r>
              <a:rPr lang="en-US" altLang="ko-KR" sz="1100" dirty="0">
                <a:solidFill>
                  <a:srgbClr val="0D0D0D"/>
                </a:solidFill>
                <a:latin typeface="Times New Roman" panose="02020603050405020304" pitchFamily="18" charset="0"/>
                <a:cs typeface="Times New Roman" panose="02020603050405020304" pitchFamily="18" charset="0"/>
              </a:rPr>
              <a:t>After the start of the business, normal operation will be confirmed and the purchase cost will be settled and paid.</a:t>
            </a:r>
          </a:p>
        </p:txBody>
      </p:sp>
      <p:sp>
        <p:nvSpPr>
          <p:cNvPr id="8" name="TextBox 7">
            <a:extLst>
              <a:ext uri="{FF2B5EF4-FFF2-40B4-BE49-F238E27FC236}">
                <a16:creationId xmlns:a16="http://schemas.microsoft.com/office/drawing/2014/main" id="{6AC20E2C-1900-BC37-2F54-6232472364E7}"/>
              </a:ext>
            </a:extLst>
          </p:cNvPr>
          <p:cNvSpPr txBox="1"/>
          <p:nvPr/>
        </p:nvSpPr>
        <p:spPr>
          <a:xfrm>
            <a:off x="7807578" y="114077"/>
            <a:ext cx="1246303" cy="276999"/>
          </a:xfrm>
          <a:prstGeom prst="rect">
            <a:avLst/>
          </a:prstGeom>
          <a:noFill/>
        </p:spPr>
        <p:txBody>
          <a:bodyPr wrap="none" rtlCol="0">
            <a:spAutoFit/>
          </a:bodyPr>
          <a:lstStyle/>
          <a:p>
            <a:pPr algn="r"/>
            <a:r>
              <a:rPr lang="en-US" altLang="ko-KR" sz="1200" b="1" dirty="0">
                <a:solidFill>
                  <a:srgbClr val="00B050"/>
                </a:solidFill>
                <a:latin typeface="Times New Roman" panose="02020603050405020304" pitchFamily="18" charset="0"/>
                <a:cs typeface="Times New Roman" panose="02020603050405020304" pitchFamily="18" charset="0"/>
              </a:rPr>
              <a:t>Production plan</a:t>
            </a:r>
            <a:endParaRPr lang="ko-KR" altLang="en-US" sz="1200" b="1" i="0" dirty="0">
              <a:solidFill>
                <a:srgbClr val="00B05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4DEF995-222A-19E5-8C50-2E1C002B5EE8}"/>
              </a:ext>
            </a:extLst>
          </p:cNvPr>
          <p:cNvSpPr txBox="1"/>
          <p:nvPr/>
        </p:nvSpPr>
        <p:spPr>
          <a:xfrm>
            <a:off x="4668558" y="675035"/>
            <a:ext cx="4259179" cy="2511778"/>
          </a:xfrm>
          <a:prstGeom prst="rect">
            <a:avLst/>
          </a:prstGeom>
          <a:noFill/>
        </p:spPr>
        <p:txBody>
          <a:bodyPr wrap="square" lIns="72000" rIns="72000">
            <a:spAutoFit/>
          </a:bodyPr>
          <a:lstStyle>
            <a:defPPr>
              <a:defRPr lang="en-US"/>
            </a:defPPr>
            <a:lvl1pPr>
              <a:lnSpc>
                <a:spcPct val="120000"/>
              </a:lnSpc>
              <a:buFont typeface="+mj-lt"/>
              <a:buAutoNum type="arabicPeriod"/>
              <a:defRPr sz="1100" b="1" i="0">
                <a:solidFill>
                  <a:srgbClr val="0D0D0D"/>
                </a:solidFill>
                <a:effectLst/>
                <a:latin typeface="Times New Roman" panose="02020603050405020304" pitchFamily="18" charset="0"/>
                <a:cs typeface="Times New Roman" panose="02020603050405020304" pitchFamily="18" charset="0"/>
              </a:defRPr>
            </a:lvl1pPr>
            <a:lvl2pPr marL="361950" lvl="1" indent="-180975">
              <a:lnSpc>
                <a:spcPct val="120000"/>
              </a:lnSpc>
              <a:buFont typeface="+mj-lt"/>
              <a:buAutoNum type="arabicParenR"/>
              <a:defRPr sz="1100" b="0" i="0">
                <a:solidFill>
                  <a:srgbClr val="0D0D0D"/>
                </a:solidFill>
                <a:effectLst/>
                <a:latin typeface="Times New Roman" panose="02020603050405020304" pitchFamily="18" charset="0"/>
                <a:cs typeface="Times New Roman" panose="02020603050405020304" pitchFamily="18" charset="0"/>
              </a:defRPr>
            </a:lvl2pPr>
          </a:lstStyle>
          <a:p>
            <a:r>
              <a:rPr lang="ko-KR" altLang="en-US" dirty="0"/>
              <a:t> </a:t>
            </a:r>
            <a:r>
              <a:rPr lang="en-US" altLang="ko-KR" dirty="0"/>
              <a:t>Royalty payment for use of regeneration technology.</a:t>
            </a:r>
            <a:endParaRPr lang="ko-KR" altLang="en-US" dirty="0"/>
          </a:p>
          <a:p>
            <a:pPr lvl="1"/>
            <a:r>
              <a:rPr lang="en-US" altLang="ko-KR" dirty="0"/>
              <a:t>Royalty incurred while operating the facility is processed within the producer distribution without separate payment.</a:t>
            </a:r>
          </a:p>
          <a:p>
            <a:r>
              <a:rPr lang="ko-KR" altLang="en-US" dirty="0"/>
              <a:t> </a:t>
            </a:r>
            <a:r>
              <a:rPr lang="en-US" altLang="ko-KR" dirty="0"/>
              <a:t>Normal operation of regeneration facility.</a:t>
            </a:r>
            <a:endParaRPr lang="ko-KR" altLang="en-US" dirty="0"/>
          </a:p>
          <a:p>
            <a:pPr lvl="1"/>
            <a:r>
              <a:rPr lang="en-US" altLang="ko-KR" dirty="0"/>
              <a:t>The period for securing productivity and securing the market is set to 3 months, and production volume is gradually expanded to enable normal operation.</a:t>
            </a:r>
          </a:p>
          <a:p>
            <a:pPr lvl="1"/>
            <a:r>
              <a:rPr lang="en-US" altLang="ko-KR" dirty="0"/>
              <a:t>Before normal production, operating costs and personnel are secured, and production personnel are secured during the facility expansion, and operating technology is transferred.</a:t>
            </a:r>
          </a:p>
          <a:p>
            <a:pPr lvl="1"/>
            <a:r>
              <a:rPr lang="en-US" altLang="ko-KR" dirty="0"/>
              <a:t>The cost of securing waste oil should be calculated in scale by reflecting the period according to the market's cash flow.</a:t>
            </a:r>
          </a:p>
        </p:txBody>
      </p:sp>
      <p:sp>
        <p:nvSpPr>
          <p:cNvPr id="3" name="직사각형 2">
            <a:extLst>
              <a:ext uri="{FF2B5EF4-FFF2-40B4-BE49-F238E27FC236}">
                <a16:creationId xmlns:a16="http://schemas.microsoft.com/office/drawing/2014/main" id="{8217CEE0-60C7-84E5-63F2-209EBB646993}"/>
              </a:ext>
            </a:extLst>
          </p:cNvPr>
          <p:cNvSpPr/>
          <p:nvPr/>
        </p:nvSpPr>
        <p:spPr>
          <a:xfrm>
            <a:off x="58857" y="24064"/>
            <a:ext cx="2413161" cy="400110"/>
          </a:xfrm>
          <a:prstGeom prst="rect">
            <a:avLst/>
          </a:prstGeom>
          <a:noFill/>
        </p:spPr>
        <p:txBody>
          <a:bodyPr wrap="none" lIns="91440" tIns="45720" rIns="91440" bIns="45720">
            <a:spAutoFit/>
          </a:bodyPr>
          <a:lstStyle/>
          <a:p>
            <a:pPr algn="ct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Oil Refinery</a:t>
            </a:r>
            <a:r>
              <a:rPr lang="ko-KR" altLang="en-US" sz="2000" b="1" dirty="0">
                <a:ln w="6600">
                  <a:solidFill>
                    <a:schemeClr val="accent2"/>
                  </a:solidFill>
                  <a:prstDash val="solid"/>
                </a:ln>
                <a:solidFill>
                  <a:srgbClr val="FFFFFF"/>
                </a:solidFill>
                <a:effectLst>
                  <a:outerShdw dist="38100" dir="2700000" algn="tl" rotWithShape="0">
                    <a:schemeClr val="accent2"/>
                  </a:outerShdw>
                </a:effectLst>
                <a:latin typeface="Söhne"/>
              </a:rPr>
              <a:t> </a:t>
            </a: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Business</a:t>
            </a:r>
            <a:endParaRPr lang="ko-KR" altLang="en-US" sz="2000" b="1" i="0" dirty="0">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11" name="TextBox 10">
            <a:extLst>
              <a:ext uri="{FF2B5EF4-FFF2-40B4-BE49-F238E27FC236}">
                <a16:creationId xmlns:a16="http://schemas.microsoft.com/office/drawing/2014/main" id="{EF87BECC-DB47-2A10-728A-38F5AA27B9E1}"/>
              </a:ext>
            </a:extLst>
          </p:cNvPr>
          <p:cNvSpPr txBox="1"/>
          <p:nvPr/>
        </p:nvSpPr>
        <p:spPr>
          <a:xfrm>
            <a:off x="168444" y="353119"/>
            <a:ext cx="2514278" cy="276999"/>
          </a:xfrm>
          <a:prstGeom prst="rect">
            <a:avLst/>
          </a:prstGeom>
          <a:noFill/>
        </p:spPr>
        <p:txBody>
          <a:bodyPr wrap="none" rtlCol="0">
            <a:spAutoFit/>
          </a:bodyPr>
          <a:lstStyle/>
          <a:p>
            <a:r>
              <a:rPr lang="en-US" altLang="ko-KR" sz="1200" b="1" i="0" dirty="0">
                <a:solidFill>
                  <a:srgbClr val="0D0D0D"/>
                </a:solidFill>
                <a:effectLst/>
                <a:latin typeface="Times New Roman" panose="02020603050405020304" pitchFamily="18" charset="0"/>
                <a:cs typeface="Times New Roman" panose="02020603050405020304" pitchFamily="18" charset="0"/>
              </a:rPr>
              <a:t>Production facility installation plan</a:t>
            </a:r>
          </a:p>
        </p:txBody>
      </p:sp>
      <p:sp>
        <p:nvSpPr>
          <p:cNvPr id="2" name="TextBox 1">
            <a:extLst>
              <a:ext uri="{FF2B5EF4-FFF2-40B4-BE49-F238E27FC236}">
                <a16:creationId xmlns:a16="http://schemas.microsoft.com/office/drawing/2014/main" id="{5E081AA5-C5AC-5FA7-E36D-9775F3F09F2D}"/>
              </a:ext>
            </a:extLst>
          </p:cNvPr>
          <p:cNvSpPr txBox="1"/>
          <p:nvPr/>
        </p:nvSpPr>
        <p:spPr>
          <a:xfrm>
            <a:off x="3065117" y="57982"/>
            <a:ext cx="3013766" cy="338554"/>
          </a:xfrm>
          <a:prstGeom prst="rect">
            <a:avLst/>
          </a:prstGeom>
          <a:noFill/>
        </p:spPr>
        <p:txBody>
          <a:bodyPr wrap="square">
            <a:spAutoFit/>
          </a:bodyPr>
          <a:lstStyle/>
          <a:p>
            <a:pPr algn="ctr"/>
            <a:r>
              <a:rPr lang="en-US" altLang="ko-KR" sz="1600" dirty="0"/>
              <a:t>Investing in Business in KOREA</a:t>
            </a:r>
            <a:endParaRPr lang="ko-KR" altLang="en-US" sz="1600" dirty="0"/>
          </a:p>
        </p:txBody>
      </p:sp>
      <p:graphicFrame>
        <p:nvGraphicFramePr>
          <p:cNvPr id="12" name="개체 11">
            <a:extLst>
              <a:ext uri="{FF2B5EF4-FFF2-40B4-BE49-F238E27FC236}">
                <a16:creationId xmlns:a16="http://schemas.microsoft.com/office/drawing/2014/main" id="{C6C7FC81-7241-228C-F150-792B095FF2AB}"/>
              </a:ext>
            </a:extLst>
          </p:cNvPr>
          <p:cNvGraphicFramePr>
            <a:graphicFrameLocks noChangeAspect="1"/>
          </p:cNvGraphicFramePr>
          <p:nvPr>
            <p:extLst>
              <p:ext uri="{D42A27DB-BD31-4B8C-83A1-F6EECF244321}">
                <p14:modId xmlns:p14="http://schemas.microsoft.com/office/powerpoint/2010/main" val="3885637462"/>
              </p:ext>
            </p:extLst>
          </p:nvPr>
        </p:nvGraphicFramePr>
        <p:xfrm>
          <a:off x="581025" y="4017902"/>
          <a:ext cx="7981950" cy="2714910"/>
        </p:xfrm>
        <a:graphic>
          <a:graphicData uri="http://schemas.openxmlformats.org/presentationml/2006/ole">
            <mc:AlternateContent xmlns:mc="http://schemas.openxmlformats.org/markup-compatibility/2006">
              <mc:Choice xmlns:v="urn:schemas-microsoft-com:vml" Requires="v">
                <p:oleObj name="Worksheet" r:id="rId2" imgW="7981950" imgH="2981374" progId="Excel.Sheet.12">
                  <p:embed/>
                </p:oleObj>
              </mc:Choice>
              <mc:Fallback>
                <p:oleObj name="Worksheet" r:id="rId2" imgW="7981950" imgH="2981374" progId="Excel.Sheet.12">
                  <p:embed/>
                  <p:pic>
                    <p:nvPicPr>
                      <p:cNvPr id="0" name=""/>
                      <p:cNvPicPr/>
                      <p:nvPr/>
                    </p:nvPicPr>
                    <p:blipFill>
                      <a:blip r:embed="rId3"/>
                      <a:stretch>
                        <a:fillRect/>
                      </a:stretch>
                    </p:blipFill>
                    <p:spPr>
                      <a:xfrm>
                        <a:off x="581025" y="4017902"/>
                        <a:ext cx="7981950" cy="2714910"/>
                      </a:xfrm>
                      <a:prstGeom prst="rect">
                        <a:avLst/>
                      </a:prstGeom>
                    </p:spPr>
                  </p:pic>
                </p:oleObj>
              </mc:Fallback>
            </mc:AlternateContent>
          </a:graphicData>
        </a:graphic>
      </p:graphicFrame>
    </p:spTree>
    <p:extLst>
      <p:ext uri="{BB962C8B-B14F-4D97-AF65-F5344CB8AC3E}">
        <p14:creationId xmlns:p14="http://schemas.microsoft.com/office/powerpoint/2010/main" val="258511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EEF3D5-1609-3D95-3AFC-B64C8C796D7C}"/>
              </a:ext>
            </a:extLst>
          </p:cNvPr>
          <p:cNvSpPr txBox="1"/>
          <p:nvPr/>
        </p:nvSpPr>
        <p:spPr>
          <a:xfrm>
            <a:off x="199457" y="576111"/>
            <a:ext cx="4244741" cy="1614994"/>
          </a:xfrm>
          <a:prstGeom prst="rect">
            <a:avLst/>
          </a:prstGeom>
          <a:noFill/>
        </p:spPr>
        <p:txBody>
          <a:bodyPr wrap="square">
            <a:spAutoFit/>
          </a:bodyPr>
          <a:lstStyle/>
          <a:p>
            <a:pPr algn="l">
              <a:lnSpc>
                <a:spcPct val="130000"/>
              </a:lnSpc>
            </a:pPr>
            <a:r>
              <a:rPr lang="en-US" altLang="ko-KR" sz="1100" b="1" i="0" dirty="0">
                <a:solidFill>
                  <a:srgbClr val="0D0D0D"/>
                </a:solidFill>
                <a:effectLst/>
                <a:latin typeface="Söhne"/>
              </a:rPr>
              <a:t>1. Product Lineup: Production Plan</a:t>
            </a:r>
          </a:p>
          <a:p>
            <a:pPr algn="l">
              <a:lnSpc>
                <a:spcPct val="130000"/>
              </a:lnSpc>
              <a:buFont typeface="Arial" panose="020B0604020202020204" pitchFamily="34" charset="0"/>
              <a:buChar char="•"/>
            </a:pPr>
            <a:r>
              <a:rPr lang="ko-KR" altLang="en-US" sz="1100" b="0" i="0" dirty="0">
                <a:solidFill>
                  <a:srgbClr val="0D0D0D"/>
                </a:solidFill>
                <a:effectLst/>
                <a:latin typeface="Söhne"/>
              </a:rPr>
              <a:t> </a:t>
            </a:r>
            <a:r>
              <a:rPr lang="en-US" altLang="ko-KR" sz="1100" b="0" i="0" dirty="0">
                <a:solidFill>
                  <a:srgbClr val="0D0D0D"/>
                </a:solidFill>
                <a:effectLst/>
                <a:latin typeface="Söhne"/>
              </a:rPr>
              <a:t>Product Lineup</a:t>
            </a:r>
          </a:p>
          <a:p>
            <a:pPr marL="174625" indent="-174625" algn="l">
              <a:lnSpc>
                <a:spcPct val="130000"/>
              </a:lnSpc>
              <a:buAutoNum type="arabicParenR"/>
            </a:pPr>
            <a:r>
              <a:rPr lang="en-US" altLang="ko-KR" sz="1100" dirty="0">
                <a:solidFill>
                  <a:srgbClr val="0D0D0D"/>
                </a:solidFill>
                <a:latin typeface="Söhne"/>
              </a:rPr>
              <a:t>Products are classified according to the grade of waste oil regeneration.</a:t>
            </a:r>
          </a:p>
          <a:p>
            <a:pPr marL="269875" indent="-92075" algn="l">
              <a:lnSpc>
                <a:spcPct val="130000"/>
              </a:lnSpc>
            </a:pPr>
            <a:r>
              <a:rPr lang="en-US" altLang="ko-KR" sz="1100" dirty="0">
                <a:solidFill>
                  <a:srgbClr val="0D0D0D"/>
                </a:solidFill>
                <a:latin typeface="Söhne"/>
              </a:rPr>
              <a:t>- Additives according to regeneration are supplied from Korea.</a:t>
            </a:r>
          </a:p>
          <a:p>
            <a:pPr marL="269875" indent="-92075" algn="l">
              <a:lnSpc>
                <a:spcPct val="130000"/>
              </a:lnSpc>
            </a:pPr>
            <a:r>
              <a:rPr lang="en-US" altLang="ko-KR" sz="1100" dirty="0">
                <a:solidFill>
                  <a:srgbClr val="0D0D0D"/>
                </a:solidFill>
                <a:latin typeface="Söhne"/>
              </a:rPr>
              <a:t>- Production of waste oil regeneration products (engine oil and lubricant)</a:t>
            </a:r>
          </a:p>
        </p:txBody>
      </p:sp>
      <p:sp>
        <p:nvSpPr>
          <p:cNvPr id="12" name="TextBox 11">
            <a:extLst>
              <a:ext uri="{FF2B5EF4-FFF2-40B4-BE49-F238E27FC236}">
                <a16:creationId xmlns:a16="http://schemas.microsoft.com/office/drawing/2014/main" id="{7AC4CF37-39FE-9550-1E12-DED431C5FD40}"/>
              </a:ext>
            </a:extLst>
          </p:cNvPr>
          <p:cNvSpPr txBox="1"/>
          <p:nvPr/>
        </p:nvSpPr>
        <p:spPr>
          <a:xfrm>
            <a:off x="200797" y="3507217"/>
            <a:ext cx="4244741" cy="1835054"/>
          </a:xfrm>
          <a:prstGeom prst="rect">
            <a:avLst/>
          </a:prstGeom>
          <a:noFill/>
        </p:spPr>
        <p:txBody>
          <a:bodyPr wrap="square">
            <a:spAutoFit/>
          </a:bodyPr>
          <a:lstStyle/>
          <a:p>
            <a:pPr marL="177800" indent="-177800" algn="l">
              <a:lnSpc>
                <a:spcPct val="130000"/>
              </a:lnSpc>
              <a:buFont typeface="+mj-lt"/>
              <a:buAutoNum type="arabicParenR" startAt="2"/>
            </a:pPr>
            <a:r>
              <a:rPr lang="en-US" altLang="ko-KR" sz="1100" b="0" i="0" dirty="0">
                <a:solidFill>
                  <a:srgbClr val="0D0D0D"/>
                </a:solidFill>
                <a:effectLst/>
                <a:latin typeface="Söhne"/>
              </a:rPr>
              <a:t>Competitiveness Securing Stage</a:t>
            </a:r>
          </a:p>
          <a:p>
            <a:pPr marL="269875" indent="-92075" algn="l">
              <a:lnSpc>
                <a:spcPct val="130000"/>
              </a:lnSpc>
            </a:pPr>
            <a:r>
              <a:rPr lang="en-US" altLang="ko-KR" sz="1100" dirty="0">
                <a:solidFill>
                  <a:srgbClr val="0D0D0D"/>
                </a:solidFill>
                <a:latin typeface="Söhne"/>
              </a:rPr>
              <a:t>- Establish a stable waste oil supply method from waste oil suppliers through a strategy to secure expensive waste oil compared to other companies.</a:t>
            </a:r>
          </a:p>
          <a:p>
            <a:pPr marL="354013" indent="-176213" algn="l">
              <a:lnSpc>
                <a:spcPct val="130000"/>
              </a:lnSpc>
            </a:pPr>
            <a:r>
              <a:rPr lang="en-US" altLang="ko-KR" sz="1100" dirty="0">
                <a:solidFill>
                  <a:srgbClr val="0D0D0D"/>
                </a:solidFill>
                <a:latin typeface="Söhne"/>
              </a:rPr>
              <a:t>- Secure customers for high-quality recycled oil.</a:t>
            </a:r>
          </a:p>
          <a:p>
            <a:pPr marL="269875" indent="-92075" algn="l">
              <a:lnSpc>
                <a:spcPct val="130000"/>
              </a:lnSpc>
            </a:pPr>
            <a:r>
              <a:rPr lang="en-US" altLang="ko-KR" sz="1100" dirty="0">
                <a:solidFill>
                  <a:srgbClr val="0D0D0D"/>
                </a:solidFill>
                <a:latin typeface="Söhne"/>
              </a:rPr>
              <a:t>- Install a self-engine generator using recycled oil to secure a continuous and stable sales channel..</a:t>
            </a:r>
          </a:p>
          <a:p>
            <a:pPr algn="l">
              <a:lnSpc>
                <a:spcPct val="130000"/>
              </a:lnSpc>
            </a:pPr>
            <a:endParaRPr lang="en-US" altLang="ko-KR" sz="1100" dirty="0">
              <a:solidFill>
                <a:srgbClr val="0D0D0D"/>
              </a:solidFill>
              <a:latin typeface="Söhne"/>
            </a:endParaRPr>
          </a:p>
        </p:txBody>
      </p:sp>
      <p:sp>
        <p:nvSpPr>
          <p:cNvPr id="14" name="TextBox 13">
            <a:extLst>
              <a:ext uri="{FF2B5EF4-FFF2-40B4-BE49-F238E27FC236}">
                <a16:creationId xmlns:a16="http://schemas.microsoft.com/office/drawing/2014/main" id="{1AA7C4AE-3C1C-0CAB-A030-E9D3A0D4AD9B}"/>
              </a:ext>
            </a:extLst>
          </p:cNvPr>
          <p:cNvSpPr txBox="1"/>
          <p:nvPr/>
        </p:nvSpPr>
        <p:spPr>
          <a:xfrm>
            <a:off x="200797" y="5068426"/>
            <a:ext cx="4244741" cy="1393587"/>
          </a:xfrm>
          <a:prstGeom prst="rect">
            <a:avLst/>
          </a:prstGeom>
          <a:noFill/>
        </p:spPr>
        <p:txBody>
          <a:bodyPr wrap="square">
            <a:spAutoFit/>
          </a:bodyPr>
          <a:lstStyle/>
          <a:p>
            <a:pPr marL="177800" indent="-177800" algn="l">
              <a:lnSpc>
                <a:spcPct val="130000"/>
              </a:lnSpc>
              <a:buFont typeface="+mj-lt"/>
              <a:buAutoNum type="arabicParenR" startAt="3"/>
            </a:pPr>
            <a:r>
              <a:rPr lang="en-US" altLang="ko-KR" sz="1100" dirty="0">
                <a:solidFill>
                  <a:srgbClr val="0D0D0D"/>
                </a:solidFill>
                <a:latin typeface="Söhne"/>
              </a:rPr>
              <a:t>Market Dominance Stage</a:t>
            </a:r>
          </a:p>
          <a:p>
            <a:pPr marL="269875" indent="-92075" algn="l">
              <a:lnSpc>
                <a:spcPct val="130000"/>
              </a:lnSpc>
              <a:buFontTx/>
              <a:buChar char="-"/>
            </a:pPr>
            <a:r>
              <a:rPr lang="en-US" altLang="ko-KR" sz="1100" dirty="0">
                <a:solidFill>
                  <a:srgbClr val="0D0D0D"/>
                </a:solidFill>
                <a:latin typeface="Söhne"/>
              </a:rPr>
              <a:t>Establish a policy to expand and support the waste oil recycling industry from the government.</a:t>
            </a:r>
          </a:p>
          <a:p>
            <a:pPr marL="269875" indent="-92075" algn="l">
              <a:lnSpc>
                <a:spcPct val="130000"/>
              </a:lnSpc>
              <a:buFontTx/>
              <a:buChar char="-"/>
            </a:pPr>
            <a:r>
              <a:rPr lang="en-US" altLang="ko-KR" sz="1100" dirty="0">
                <a:solidFill>
                  <a:srgbClr val="0D0D0D"/>
                </a:solidFill>
                <a:latin typeface="Söhne"/>
              </a:rPr>
              <a:t>Induce the RE100 policy to be established under government leadership, and make the waste oil recycling business an essential government policy.</a:t>
            </a:r>
          </a:p>
        </p:txBody>
      </p:sp>
      <p:sp>
        <p:nvSpPr>
          <p:cNvPr id="3" name="직사각형 2">
            <a:extLst>
              <a:ext uri="{FF2B5EF4-FFF2-40B4-BE49-F238E27FC236}">
                <a16:creationId xmlns:a16="http://schemas.microsoft.com/office/drawing/2014/main" id="{EDB80B95-FD70-8560-2208-2CA2BA1D3EE1}"/>
              </a:ext>
            </a:extLst>
          </p:cNvPr>
          <p:cNvSpPr/>
          <p:nvPr/>
        </p:nvSpPr>
        <p:spPr>
          <a:xfrm>
            <a:off x="58857" y="24064"/>
            <a:ext cx="2413161" cy="400110"/>
          </a:xfrm>
          <a:prstGeom prst="rect">
            <a:avLst/>
          </a:prstGeom>
          <a:noFill/>
        </p:spPr>
        <p:txBody>
          <a:bodyPr wrap="none" lIns="91440" tIns="45720" rIns="91440" bIns="45720">
            <a:spAutoFit/>
          </a:bodyPr>
          <a:lstStyle/>
          <a:p>
            <a:pPr algn="ct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Oil Refinery</a:t>
            </a:r>
            <a:r>
              <a:rPr lang="ko-KR" altLang="en-US" sz="2000" b="1" dirty="0">
                <a:ln w="6600">
                  <a:solidFill>
                    <a:schemeClr val="accent2"/>
                  </a:solidFill>
                  <a:prstDash val="solid"/>
                </a:ln>
                <a:solidFill>
                  <a:srgbClr val="FFFFFF"/>
                </a:solidFill>
                <a:effectLst>
                  <a:outerShdw dist="38100" dir="2700000" algn="tl" rotWithShape="0">
                    <a:schemeClr val="accent2"/>
                  </a:outerShdw>
                </a:effectLst>
                <a:latin typeface="Söhne"/>
              </a:rPr>
              <a:t> </a:t>
            </a:r>
            <a:r>
              <a:rPr lang="en-US" altLang="ko-KR" sz="2000" b="1" dirty="0">
                <a:ln w="6600">
                  <a:solidFill>
                    <a:schemeClr val="accent2"/>
                  </a:solidFill>
                  <a:prstDash val="solid"/>
                </a:ln>
                <a:solidFill>
                  <a:srgbClr val="FFFFFF"/>
                </a:solidFill>
                <a:effectLst>
                  <a:outerShdw dist="38100" dir="2700000" algn="tl" rotWithShape="0">
                    <a:schemeClr val="accent2"/>
                  </a:outerShdw>
                </a:effectLst>
                <a:latin typeface="Söhne"/>
              </a:rPr>
              <a:t>Business</a:t>
            </a:r>
            <a:endParaRPr lang="ko-KR" altLang="en-US" sz="2000" b="1" i="0" dirty="0">
              <a:ln w="6600">
                <a:solidFill>
                  <a:schemeClr val="accent2"/>
                </a:solidFill>
                <a:prstDash val="solid"/>
              </a:ln>
              <a:solidFill>
                <a:srgbClr val="FFFFFF"/>
              </a:solidFill>
              <a:effectLst>
                <a:outerShdw dist="38100" dir="2700000" algn="tl" rotWithShape="0">
                  <a:schemeClr val="accent2"/>
                </a:outerShdw>
              </a:effectLst>
              <a:latin typeface="Söhne"/>
            </a:endParaRPr>
          </a:p>
        </p:txBody>
      </p:sp>
      <p:sp>
        <p:nvSpPr>
          <p:cNvPr id="5" name="TextBox 4">
            <a:extLst>
              <a:ext uri="{FF2B5EF4-FFF2-40B4-BE49-F238E27FC236}">
                <a16:creationId xmlns:a16="http://schemas.microsoft.com/office/drawing/2014/main" id="{C6EFFFC1-34E4-4E17-439F-74E459868486}"/>
              </a:ext>
            </a:extLst>
          </p:cNvPr>
          <p:cNvSpPr txBox="1"/>
          <p:nvPr/>
        </p:nvSpPr>
        <p:spPr>
          <a:xfrm>
            <a:off x="6546015" y="114077"/>
            <a:ext cx="2507866" cy="276999"/>
          </a:xfrm>
          <a:prstGeom prst="rect">
            <a:avLst/>
          </a:prstGeom>
          <a:noFill/>
        </p:spPr>
        <p:txBody>
          <a:bodyPr wrap="none" rtlCol="0">
            <a:spAutoFit/>
          </a:bodyPr>
          <a:lstStyle/>
          <a:p>
            <a:pPr algn="r"/>
            <a:r>
              <a:rPr lang="en-US" altLang="ko-KR" sz="1200" b="1" dirty="0">
                <a:solidFill>
                  <a:srgbClr val="00B050"/>
                </a:solidFill>
                <a:latin typeface="Times New Roman" panose="02020603050405020304" pitchFamily="18" charset="0"/>
                <a:cs typeface="Times New Roman" panose="02020603050405020304" pitchFamily="18" charset="0"/>
              </a:rPr>
              <a:t>Production plan &amp; </a:t>
            </a:r>
            <a:r>
              <a:rPr lang="en-US" altLang="ko-KR" sz="1200" b="1" i="0" dirty="0">
                <a:solidFill>
                  <a:srgbClr val="00B050"/>
                </a:solidFill>
                <a:effectLst/>
                <a:latin typeface="Times New Roman" panose="02020603050405020304" pitchFamily="18" charset="0"/>
                <a:cs typeface="Times New Roman" panose="02020603050405020304" pitchFamily="18" charset="0"/>
              </a:rPr>
              <a:t>Market analysis</a:t>
            </a:r>
            <a:endParaRPr lang="ko-KR" altLang="en-US" sz="1200" b="1" i="0" dirty="0">
              <a:solidFill>
                <a:srgbClr val="00B050"/>
              </a:solidFill>
              <a:effectLst/>
              <a:latin typeface="Times New Roman" panose="02020603050405020304" pitchFamily="18" charset="0"/>
              <a:cs typeface="Times New Roman" panose="02020603050405020304" pitchFamily="18" charset="0"/>
            </a:endParaRPr>
          </a:p>
        </p:txBody>
      </p:sp>
      <p:pic>
        <p:nvPicPr>
          <p:cNvPr id="11" name="Picture 2">
            <a:extLst>
              <a:ext uri="{FF2B5EF4-FFF2-40B4-BE49-F238E27FC236}">
                <a16:creationId xmlns:a16="http://schemas.microsoft.com/office/drawing/2014/main" id="{0901DED3-8641-220D-B986-731B6FA115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3" t="8555" r="1912" b="14250"/>
          <a:stretch/>
        </p:blipFill>
        <p:spPr bwMode="auto">
          <a:xfrm>
            <a:off x="808603" y="2331250"/>
            <a:ext cx="3026447" cy="10745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C754416-DCA6-ACAB-E0F0-53978AA946A7}"/>
              </a:ext>
            </a:extLst>
          </p:cNvPr>
          <p:cNvSpPr txBox="1"/>
          <p:nvPr/>
        </p:nvSpPr>
        <p:spPr>
          <a:xfrm>
            <a:off x="4698464" y="679925"/>
            <a:ext cx="4355417" cy="6019661"/>
          </a:xfrm>
          <a:prstGeom prst="rect">
            <a:avLst/>
          </a:prstGeom>
          <a:noFill/>
        </p:spPr>
        <p:txBody>
          <a:bodyPr wrap="square">
            <a:spAutoFit/>
          </a:bodyPr>
          <a:lstStyle>
            <a:defPPr>
              <a:defRPr lang="en-US"/>
            </a:defPPr>
            <a:lvl1pPr>
              <a:lnSpc>
                <a:spcPct val="130000"/>
              </a:lnSpc>
              <a:defRPr sz="1100" b="1" i="0">
                <a:solidFill>
                  <a:srgbClr val="0D0D0D"/>
                </a:solidFill>
                <a:effectLst/>
                <a:latin typeface="Söhne"/>
              </a:defRPr>
            </a:lvl1pPr>
          </a:lstStyle>
          <a:p>
            <a:pPr marL="177800" indent="-177800">
              <a:lnSpc>
                <a:spcPct val="105000"/>
              </a:lnSpc>
              <a:buFont typeface="+mj-lt"/>
              <a:buAutoNum type="arabicPeriod" startAt="2"/>
            </a:pPr>
            <a:r>
              <a:rPr lang="en-US" altLang="ko-KR" sz="1050" dirty="0">
                <a:latin typeface="Times New Roman" panose="02020603050405020304" pitchFamily="18" charset="0"/>
                <a:cs typeface="Times New Roman" panose="02020603050405020304" pitchFamily="18" charset="0"/>
              </a:rPr>
              <a:t>Market Analysis:</a:t>
            </a:r>
          </a:p>
          <a:p>
            <a:pPr>
              <a:lnSpc>
                <a:spcPct val="105000"/>
              </a:lnSpc>
            </a:pPr>
            <a:r>
              <a:rPr lang="en-US" altLang="ko-KR" sz="1050" dirty="0">
                <a:latin typeface="Times New Roman" panose="02020603050405020304" pitchFamily="18" charset="0"/>
                <a:cs typeface="Times New Roman" panose="02020603050405020304" pitchFamily="18" charset="0"/>
              </a:rPr>
              <a:t> 1) Market Size and Growth Prospects:</a:t>
            </a:r>
            <a:endParaRPr lang="ko-KR" altLang="en-US" sz="1050" dirty="0">
              <a:latin typeface="Times New Roman" panose="02020603050405020304" pitchFamily="18" charset="0"/>
              <a:cs typeface="Times New Roman" panose="02020603050405020304" pitchFamily="18" charset="0"/>
            </a:endParaRPr>
          </a:p>
          <a:p>
            <a:pPr marL="354013" lvl="1" indent="-84138">
              <a:lnSpc>
                <a:spcPct val="105000"/>
              </a:lnSpc>
              <a:buFontTx/>
              <a:buChar char="-"/>
            </a:pPr>
            <a:r>
              <a:rPr lang="en-US" altLang="ko-KR" sz="1050" dirty="0">
                <a:latin typeface="Times New Roman" panose="02020603050405020304" pitchFamily="18" charset="0"/>
                <a:cs typeface="Times New Roman" panose="02020603050405020304" pitchFamily="18" charset="0"/>
              </a:rPr>
              <a:t>As Korea's high growth leads to the strengthening of waste oil policy and the reinforcement of the Re100 policy, competitiveness is expected to be strengthened with the new technology.</a:t>
            </a:r>
          </a:p>
          <a:p>
            <a:pPr marL="354013" lvl="1" indent="-84138">
              <a:lnSpc>
                <a:spcPct val="105000"/>
              </a:lnSpc>
              <a:buFontTx/>
              <a:buChar char="-"/>
            </a:pPr>
            <a:r>
              <a:rPr lang="en-US" altLang="ko-KR" sz="1050" dirty="0">
                <a:latin typeface="Times New Roman" panose="02020603050405020304" pitchFamily="18" charset="0"/>
                <a:cs typeface="Times New Roman" panose="02020603050405020304" pitchFamily="18" charset="0"/>
              </a:rPr>
              <a:t>If the limit is reached in Korea, a strategy to expand the scope of business overseas (Bangladesh) is necessary.</a:t>
            </a:r>
            <a:endParaRPr lang="ko-KR" altLang="en-US" sz="1050" dirty="0">
              <a:latin typeface="Times New Roman" panose="02020603050405020304" pitchFamily="18" charset="0"/>
              <a:cs typeface="Times New Roman" panose="02020603050405020304" pitchFamily="18" charset="0"/>
            </a:endParaRPr>
          </a:p>
          <a:p>
            <a:pPr>
              <a:lnSpc>
                <a:spcPct val="105000"/>
              </a:lnSpc>
            </a:pPr>
            <a:r>
              <a:rPr lang="en-US" altLang="ko-KR" sz="1050" dirty="0">
                <a:latin typeface="Times New Roman" panose="02020603050405020304" pitchFamily="18" charset="0"/>
                <a:cs typeface="Times New Roman" panose="02020603050405020304" pitchFamily="18" charset="0"/>
              </a:rPr>
              <a:t> 2) Understanding the market competition structure:</a:t>
            </a:r>
            <a:endParaRPr lang="ko-KR" altLang="en-US" sz="1050" dirty="0">
              <a:latin typeface="Times New Roman" panose="02020603050405020304" pitchFamily="18" charset="0"/>
              <a:cs typeface="Times New Roman" panose="02020603050405020304" pitchFamily="18" charset="0"/>
            </a:endParaRPr>
          </a:p>
          <a:p>
            <a:pPr marL="354013" lvl="1" indent="-84138">
              <a:lnSpc>
                <a:spcPct val="105000"/>
              </a:lnSpc>
              <a:buFontTx/>
              <a:buChar char="-"/>
            </a:pPr>
            <a:r>
              <a:rPr lang="en-US" altLang="ko-KR" sz="1050" dirty="0">
                <a:latin typeface="Times New Roman" panose="02020603050405020304" pitchFamily="18" charset="0"/>
                <a:cs typeface="Times New Roman" panose="02020603050405020304" pitchFamily="18" charset="0"/>
              </a:rPr>
              <a:t>As waste oil management becomes stricter, the total amount of emissions will increase, and the recycling industry is expected to expand its market.</a:t>
            </a:r>
            <a:endParaRPr lang="ko-KR" altLang="en-US" sz="1050" dirty="0">
              <a:latin typeface="Times New Roman" panose="02020603050405020304" pitchFamily="18" charset="0"/>
              <a:cs typeface="Times New Roman" panose="02020603050405020304" pitchFamily="18" charset="0"/>
            </a:endParaRPr>
          </a:p>
          <a:p>
            <a:pPr>
              <a:lnSpc>
                <a:spcPct val="105000"/>
              </a:lnSpc>
            </a:pPr>
            <a:r>
              <a:rPr lang="en-US" altLang="ko-KR" sz="1050" dirty="0">
                <a:latin typeface="Times New Roman" panose="02020603050405020304" pitchFamily="18" charset="0"/>
                <a:cs typeface="Times New Roman" panose="02020603050405020304" pitchFamily="18" charset="0"/>
              </a:rPr>
              <a:t> 3) Research on technology and innovation trends:</a:t>
            </a:r>
            <a:endParaRPr lang="ko-KR" altLang="en-US" sz="1050" dirty="0">
              <a:latin typeface="Times New Roman" panose="02020603050405020304" pitchFamily="18" charset="0"/>
              <a:cs typeface="Times New Roman" panose="02020603050405020304" pitchFamily="18" charset="0"/>
            </a:endParaRPr>
          </a:p>
          <a:p>
            <a:pPr marL="361950" lvl="1" indent="-92075">
              <a:lnSpc>
                <a:spcPct val="105000"/>
              </a:lnSpc>
              <a:buFontTx/>
              <a:buChar char="-"/>
            </a:pPr>
            <a:r>
              <a:rPr lang="en-US" altLang="ko-KR" sz="1050" dirty="0">
                <a:latin typeface="Times New Roman" panose="02020603050405020304" pitchFamily="18" charset="0"/>
                <a:cs typeface="Times New Roman" panose="02020603050405020304" pitchFamily="18" charset="0"/>
              </a:rPr>
              <a:t>Only reliable and perfect recycling technology will dominate the market.</a:t>
            </a:r>
          </a:p>
          <a:p>
            <a:pPr marL="361950" lvl="1" indent="-92075">
              <a:lnSpc>
                <a:spcPct val="105000"/>
              </a:lnSpc>
              <a:buFontTx/>
              <a:buChar char="-"/>
            </a:pPr>
            <a:r>
              <a:rPr lang="en-US" altLang="ko-KR" sz="1050" dirty="0">
                <a:latin typeface="Times New Roman" panose="02020603050405020304" pitchFamily="18" charset="0"/>
                <a:cs typeface="Times New Roman" panose="02020603050405020304" pitchFamily="18" charset="0"/>
              </a:rPr>
              <a:t>Secure a stable market by being recognized as a new renewable technology (NET/NEP)</a:t>
            </a:r>
            <a:endParaRPr lang="ko-KR" altLang="en-US" sz="1050" dirty="0">
              <a:latin typeface="Times New Roman" panose="02020603050405020304" pitchFamily="18" charset="0"/>
              <a:cs typeface="Times New Roman" panose="02020603050405020304" pitchFamily="18" charset="0"/>
            </a:endParaRPr>
          </a:p>
          <a:p>
            <a:pPr>
              <a:lnSpc>
                <a:spcPct val="105000"/>
              </a:lnSpc>
            </a:pPr>
            <a:r>
              <a:rPr lang="en-US" altLang="ko-KR" sz="1050" dirty="0">
                <a:latin typeface="Times New Roman" panose="02020603050405020304" pitchFamily="18" charset="0"/>
                <a:cs typeface="Times New Roman" panose="02020603050405020304" pitchFamily="18" charset="0"/>
              </a:rPr>
              <a:t> 4) SWOT Analysis:</a:t>
            </a:r>
            <a:endParaRPr lang="ko-KR" altLang="en-US" sz="1050" dirty="0">
              <a:latin typeface="Times New Roman" panose="02020603050405020304" pitchFamily="18" charset="0"/>
              <a:cs typeface="Times New Roman" panose="02020603050405020304" pitchFamily="18" charset="0"/>
            </a:endParaRPr>
          </a:p>
          <a:p>
            <a:pPr marL="441325" lvl="1" indent="-171450">
              <a:lnSpc>
                <a:spcPct val="105000"/>
              </a:lnSpc>
              <a:buFontTx/>
              <a:buChar char="-"/>
            </a:pPr>
            <a:r>
              <a:rPr lang="en-US" altLang="ko-KR" sz="1050" dirty="0">
                <a:latin typeface="Times New Roman" panose="02020603050405020304" pitchFamily="18" charset="0"/>
                <a:cs typeface="Times New Roman" panose="02020603050405020304" pitchFamily="18" charset="0"/>
              </a:rPr>
              <a:t>Understanding the company's own market position through analysis of its strengths/weaknesses, opportunities, and risks.</a:t>
            </a:r>
          </a:p>
          <a:p>
            <a:pPr marL="177800" indent="-177800">
              <a:lnSpc>
                <a:spcPct val="105000"/>
              </a:lnSpc>
              <a:buFont typeface="+mj-lt"/>
              <a:buAutoNum type="arabicPeriod" startAt="2"/>
            </a:pPr>
            <a:r>
              <a:rPr lang="en-US" altLang="ko-KR" sz="1050" dirty="0">
                <a:latin typeface="Times New Roman" panose="02020603050405020304" pitchFamily="18" charset="0"/>
                <a:cs typeface="Times New Roman" panose="02020603050405020304" pitchFamily="18" charset="0"/>
              </a:rPr>
              <a:t>Competitive Analysis:</a:t>
            </a:r>
          </a:p>
          <a:p>
            <a:pPr>
              <a:lnSpc>
                <a:spcPct val="105000"/>
              </a:lnSpc>
            </a:pPr>
            <a:r>
              <a:rPr lang="en-US" altLang="ko-KR" sz="1050" dirty="0">
                <a:latin typeface="Times New Roman" panose="02020603050405020304" pitchFamily="18" charset="0"/>
                <a:cs typeface="Times New Roman" panose="02020603050405020304" pitchFamily="18" charset="0"/>
              </a:rPr>
              <a:t> 1) Market Entry Barriers Analysis:</a:t>
            </a:r>
            <a:endParaRPr lang="ko-KR" altLang="en-US" sz="1050" dirty="0">
              <a:latin typeface="Times New Roman" panose="02020603050405020304" pitchFamily="18" charset="0"/>
              <a:cs typeface="Times New Roman" panose="02020603050405020304" pitchFamily="18" charset="0"/>
            </a:endParaRPr>
          </a:p>
          <a:p>
            <a:pPr marL="354013" lvl="1" indent="-84138">
              <a:lnSpc>
                <a:spcPct val="105000"/>
              </a:lnSpc>
              <a:buFontTx/>
              <a:buChar char="-"/>
            </a:pPr>
            <a:r>
              <a:rPr lang="en-US" altLang="ko-KR" sz="1050" dirty="0">
                <a:latin typeface="Times New Roman" panose="02020603050405020304" pitchFamily="18" charset="0"/>
                <a:cs typeface="Times New Roman" panose="02020603050405020304" pitchFamily="18" charset="0"/>
              </a:rPr>
              <a:t>Stable waste oil acquisition strategy in the existing waste oil market.</a:t>
            </a:r>
          </a:p>
          <a:p>
            <a:pPr marL="354013" lvl="1" indent="-84138">
              <a:lnSpc>
                <a:spcPct val="105000"/>
              </a:lnSpc>
              <a:buFontTx/>
              <a:buChar char="-"/>
            </a:pPr>
            <a:r>
              <a:rPr lang="en-US" altLang="ko-KR" sz="1050" dirty="0">
                <a:latin typeface="Times New Roman" panose="02020603050405020304" pitchFamily="18" charset="0"/>
                <a:cs typeface="Times New Roman" panose="02020603050405020304" pitchFamily="18" charset="0"/>
              </a:rPr>
              <a:t>Analyzing the difficulty and possibility of market entry by considering technical, legal, and financial factors.</a:t>
            </a:r>
            <a:endParaRPr lang="ko-KR" altLang="en-US" sz="1050" dirty="0">
              <a:latin typeface="Times New Roman" panose="02020603050405020304" pitchFamily="18" charset="0"/>
              <a:cs typeface="Times New Roman" panose="02020603050405020304" pitchFamily="18" charset="0"/>
            </a:endParaRPr>
          </a:p>
          <a:p>
            <a:pPr>
              <a:lnSpc>
                <a:spcPct val="105000"/>
              </a:lnSpc>
            </a:pPr>
            <a:r>
              <a:rPr lang="ko-KR" altLang="en-US" sz="1050" dirty="0">
                <a:latin typeface="Times New Roman" panose="02020603050405020304" pitchFamily="18" charset="0"/>
                <a:cs typeface="Times New Roman" panose="02020603050405020304" pitchFamily="18" charset="0"/>
              </a:rPr>
              <a:t> </a:t>
            </a:r>
            <a:r>
              <a:rPr lang="en-US" altLang="ko-KR" sz="1050" dirty="0">
                <a:latin typeface="Times New Roman" panose="02020603050405020304" pitchFamily="18" charset="0"/>
                <a:cs typeface="Times New Roman" panose="02020603050405020304" pitchFamily="18" charset="0"/>
              </a:rPr>
              <a:t>2) Future Strategy and Outlook:</a:t>
            </a:r>
            <a:endParaRPr lang="ko-KR" altLang="en-US" sz="1050" dirty="0">
              <a:latin typeface="Times New Roman" panose="02020603050405020304" pitchFamily="18" charset="0"/>
              <a:cs typeface="Times New Roman" panose="02020603050405020304" pitchFamily="18" charset="0"/>
            </a:endParaRPr>
          </a:p>
          <a:p>
            <a:pPr marL="354013" lvl="1" indent="-84138">
              <a:lnSpc>
                <a:spcPct val="105000"/>
              </a:lnSpc>
              <a:buFontTx/>
              <a:buChar char="-"/>
            </a:pPr>
            <a:r>
              <a:rPr lang="en-US" altLang="ko-KR" sz="1050" dirty="0">
                <a:latin typeface="Times New Roman" panose="02020603050405020304" pitchFamily="18" charset="0"/>
                <a:cs typeface="Times New Roman" panose="02020603050405020304" pitchFamily="18" charset="0"/>
              </a:rPr>
              <a:t>Establishing future competitive strategies by predicting market competition trends.</a:t>
            </a:r>
            <a:endParaRPr lang="ko-KR" altLang="en-US" sz="1050" dirty="0">
              <a:latin typeface="Times New Roman" panose="02020603050405020304" pitchFamily="18" charset="0"/>
              <a:cs typeface="Times New Roman" panose="02020603050405020304" pitchFamily="18" charset="0"/>
            </a:endParaRPr>
          </a:p>
          <a:p>
            <a:pPr>
              <a:lnSpc>
                <a:spcPct val="105000"/>
              </a:lnSpc>
            </a:pPr>
            <a:r>
              <a:rPr lang="ko-KR" altLang="en-US" sz="1050" dirty="0">
                <a:latin typeface="Times New Roman" panose="02020603050405020304" pitchFamily="18" charset="0"/>
                <a:cs typeface="Times New Roman" panose="02020603050405020304" pitchFamily="18" charset="0"/>
              </a:rPr>
              <a:t> </a:t>
            </a:r>
            <a:r>
              <a:rPr lang="en-US" altLang="ko-KR" sz="1050" dirty="0">
                <a:latin typeface="Times New Roman" panose="02020603050405020304" pitchFamily="18" charset="0"/>
                <a:cs typeface="Times New Roman" panose="02020603050405020304" pitchFamily="18" charset="0"/>
              </a:rPr>
              <a:t>3) Differentiation Strategy Analysis:</a:t>
            </a:r>
            <a:endParaRPr lang="ko-KR" altLang="en-US" sz="1050" dirty="0">
              <a:latin typeface="Times New Roman" panose="02020603050405020304" pitchFamily="18" charset="0"/>
              <a:cs typeface="Times New Roman" panose="02020603050405020304" pitchFamily="18" charset="0"/>
            </a:endParaRPr>
          </a:p>
          <a:p>
            <a:pPr marL="354013" lvl="1" indent="-84138">
              <a:lnSpc>
                <a:spcPct val="105000"/>
              </a:lnSpc>
            </a:pPr>
            <a:r>
              <a:rPr lang="en-US" altLang="ko-KR" sz="1050" dirty="0">
                <a:latin typeface="Times New Roman" panose="02020603050405020304" pitchFamily="18" charset="0"/>
                <a:cs typeface="Times New Roman" panose="02020603050405020304" pitchFamily="18" charset="0"/>
              </a:rPr>
              <a:t>- Establish strategies to secure unique values ​​and advantages that can be provided to customers.</a:t>
            </a:r>
            <a:endParaRPr lang="ko-KR" altLang="en-US" sz="1050" dirty="0">
              <a:latin typeface="Times New Roman" panose="02020603050405020304" pitchFamily="18" charset="0"/>
              <a:cs typeface="Times New Roman" panose="02020603050405020304" pitchFamily="18" charset="0"/>
            </a:endParaRPr>
          </a:p>
          <a:p>
            <a:pPr>
              <a:lnSpc>
                <a:spcPct val="105000"/>
              </a:lnSpc>
            </a:pPr>
            <a:r>
              <a:rPr lang="ko-KR" altLang="en-US" sz="1050" dirty="0">
                <a:latin typeface="Times New Roman" panose="02020603050405020304" pitchFamily="18" charset="0"/>
                <a:cs typeface="Times New Roman" panose="02020603050405020304" pitchFamily="18" charset="0"/>
              </a:rPr>
              <a:t> </a:t>
            </a:r>
            <a:r>
              <a:rPr lang="en-US" altLang="ko-KR" sz="1050" dirty="0">
                <a:latin typeface="Times New Roman" panose="02020603050405020304" pitchFamily="18" charset="0"/>
                <a:cs typeface="Times New Roman" panose="02020603050405020304" pitchFamily="18" charset="0"/>
              </a:rPr>
              <a:t>4) Marketing and Sales Strategy Development:</a:t>
            </a:r>
            <a:endParaRPr lang="ko-KR" altLang="en-US" sz="1050" dirty="0">
              <a:latin typeface="Times New Roman" panose="02020603050405020304" pitchFamily="18" charset="0"/>
              <a:cs typeface="Times New Roman" panose="02020603050405020304" pitchFamily="18" charset="0"/>
            </a:endParaRPr>
          </a:p>
          <a:p>
            <a:pPr marL="354013" lvl="1" indent="-84138">
              <a:lnSpc>
                <a:spcPct val="105000"/>
              </a:lnSpc>
              <a:buFontTx/>
              <a:buChar char="-"/>
            </a:pPr>
            <a:r>
              <a:rPr lang="en-US" altLang="ko-KR" sz="1050" dirty="0">
                <a:latin typeface="Times New Roman" panose="02020603050405020304" pitchFamily="18" charset="0"/>
                <a:cs typeface="Times New Roman" panose="02020603050405020304" pitchFamily="18" charset="0"/>
              </a:rPr>
              <a:t>Establish marketing strategies that utilize the weaknesses of competitors by identifying them.</a:t>
            </a:r>
          </a:p>
          <a:p>
            <a:pPr marL="354013" lvl="1" indent="-84138">
              <a:lnSpc>
                <a:spcPct val="105000"/>
              </a:lnSpc>
              <a:buFontTx/>
              <a:buChar char="-"/>
            </a:pPr>
            <a:r>
              <a:rPr lang="en-US" altLang="ko-KR" sz="1050" dirty="0">
                <a:latin typeface="Times New Roman" panose="02020603050405020304" pitchFamily="18" charset="0"/>
                <a:cs typeface="Times New Roman" panose="02020603050405020304" pitchFamily="18" charset="0"/>
              </a:rPr>
              <a:t>Establish business strategies that differentiate from competition through the company's engine generators.</a:t>
            </a:r>
            <a:endParaRPr lang="ko-KR" alt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02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991183-9A3D-9082-969B-EEBD04DCEC63}"/>
              </a:ext>
            </a:extLst>
          </p:cNvPr>
          <p:cNvSpPr txBox="1"/>
          <p:nvPr/>
        </p:nvSpPr>
        <p:spPr>
          <a:xfrm>
            <a:off x="245675" y="309384"/>
            <a:ext cx="5716437" cy="276999"/>
          </a:xfrm>
          <a:prstGeom prst="rect">
            <a:avLst/>
          </a:prstGeom>
          <a:noFill/>
        </p:spPr>
        <p:txBody>
          <a:bodyPr wrap="none" rtlCol="0">
            <a:spAutoFit/>
          </a:bodyPr>
          <a:lstStyle/>
          <a:p>
            <a:pPr algn="l"/>
            <a:r>
              <a:rPr lang="en-US" altLang="ko-KR" sz="1200" b="1" i="0" dirty="0">
                <a:solidFill>
                  <a:srgbClr val="0D0D0D"/>
                </a:solidFill>
                <a:effectLst/>
                <a:latin typeface="Söhne"/>
              </a:rPr>
              <a:t>Renewable fuel oil manufacturing technology using microemulsion process technology</a:t>
            </a:r>
            <a:endParaRPr lang="ko-KR" altLang="en-US" sz="1200" b="1" i="0" dirty="0">
              <a:solidFill>
                <a:srgbClr val="0D0D0D"/>
              </a:solidFill>
              <a:effectLst/>
              <a:latin typeface="Söhne"/>
            </a:endParaRPr>
          </a:p>
        </p:txBody>
      </p:sp>
      <p:sp>
        <p:nvSpPr>
          <p:cNvPr id="6" name="TextBox 5">
            <a:extLst>
              <a:ext uri="{FF2B5EF4-FFF2-40B4-BE49-F238E27FC236}">
                <a16:creationId xmlns:a16="http://schemas.microsoft.com/office/drawing/2014/main" id="{6CEEF0FD-194C-4DCF-7920-C458DC16290C}"/>
              </a:ext>
            </a:extLst>
          </p:cNvPr>
          <p:cNvSpPr txBox="1"/>
          <p:nvPr/>
        </p:nvSpPr>
        <p:spPr>
          <a:xfrm>
            <a:off x="114300" y="612953"/>
            <a:ext cx="4457700" cy="6247864"/>
          </a:xfrm>
          <a:prstGeom prst="rect">
            <a:avLst/>
          </a:prstGeom>
          <a:noFill/>
        </p:spPr>
        <p:txBody>
          <a:bodyPr wrap="square" rtlCol="0">
            <a:spAutoFit/>
          </a:bodyPr>
          <a:lstStyle/>
          <a:p>
            <a:pPr marL="177800" indent="-177800" algn="l">
              <a:buAutoNum type="arabicPeriod"/>
            </a:pPr>
            <a:r>
              <a:rPr lang="en-US" altLang="ko-KR" sz="1000" b="1" i="0" dirty="0">
                <a:solidFill>
                  <a:srgbClr val="0D0D0D"/>
                </a:solidFill>
                <a:effectLst/>
                <a:latin typeface="Söhne"/>
              </a:rPr>
              <a:t>Outdoor waste oil tank storage: Waste oil is stored through a company that has a collection agreement with our company.</a:t>
            </a:r>
          </a:p>
          <a:p>
            <a:pPr marL="177800" indent="-177800" algn="l">
              <a:buAutoNum type="arabicPeriod"/>
            </a:pPr>
            <a:r>
              <a:rPr lang="en-US" altLang="ko-KR" sz="1000" b="1" dirty="0">
                <a:solidFill>
                  <a:srgbClr val="0D0D0D"/>
                </a:solidFill>
                <a:latin typeface="Söhne"/>
              </a:rPr>
              <a:t>1st additive mixing process: Transfer to the container by pump through pipe.</a:t>
            </a:r>
          </a:p>
          <a:p>
            <a:pPr marL="177800" indent="-177800" algn="l">
              <a:buAutoNum type="arabicPeriod"/>
            </a:pPr>
            <a:r>
              <a:rPr lang="en-US" altLang="ko-KR" sz="1000" b="1" dirty="0">
                <a:solidFill>
                  <a:srgbClr val="0D0D0D"/>
                </a:solidFill>
                <a:latin typeface="Söhne"/>
              </a:rPr>
              <a:t>Bio-surfactant mixing process: Using 98% bio-additives extracted from plants.</a:t>
            </a:r>
          </a:p>
          <a:p>
            <a:pPr marL="177800" indent="-177800" algn="l">
              <a:buAutoNum type="arabicPeriod"/>
            </a:pPr>
            <a:r>
              <a:rPr lang="en-US" altLang="ko-KR" sz="1000" b="1" dirty="0">
                <a:solidFill>
                  <a:srgbClr val="0D0D0D"/>
                </a:solidFill>
                <a:latin typeface="Söhne"/>
              </a:rPr>
              <a:t>Activation of biodegradation function using mineral functional water, reduction of heavy metals, deodorization process : Room temperature operation.</a:t>
            </a:r>
          </a:p>
          <a:p>
            <a:pPr marL="177800" indent="-177800" algn="l">
              <a:buAutoNum type="arabicPeriod"/>
            </a:pPr>
            <a:r>
              <a:rPr lang="en-US" altLang="ko-KR" sz="1000" b="1" i="0" dirty="0">
                <a:solidFill>
                  <a:srgbClr val="0D0D0D"/>
                </a:solidFill>
                <a:effectLst/>
                <a:latin typeface="Söhne"/>
              </a:rPr>
              <a:t>Add nonionic bio-surfactant (98% BOI biodegradation) liquid raw material and mineral functional water to waste oil at room temperature, mix, and stir for 30 minutes.</a:t>
            </a:r>
          </a:p>
          <a:p>
            <a:pPr marL="177800" indent="-177800" algn="l">
              <a:buAutoNum type="arabicPeriod"/>
            </a:pPr>
            <a:r>
              <a:rPr lang="en-US" altLang="ko-KR" sz="1000" b="1" i="0" dirty="0">
                <a:solidFill>
                  <a:srgbClr val="0D0D0D"/>
                </a:solidFill>
                <a:effectLst/>
                <a:latin typeface="Söhne"/>
              </a:rPr>
              <a:t>Through this process, the biodegradation function of substances contained in waste oil is activated, and through this, oil viscosity is improved and the separation and reduction of hazardous substances are stabilized.</a:t>
            </a:r>
          </a:p>
          <a:p>
            <a:pPr marL="266700" indent="-88900" algn="l"/>
            <a:r>
              <a:rPr lang="en-US" altLang="ko-KR" sz="1000" b="1" dirty="0">
                <a:solidFill>
                  <a:srgbClr val="0D0D0D"/>
                </a:solidFill>
                <a:latin typeface="Söhne"/>
              </a:rPr>
              <a:t>: Attached is a test certificate for the results of the use and application of additives (2 types of raw materials) (May 27, 2024)</a:t>
            </a:r>
          </a:p>
          <a:p>
            <a:pPr marL="269875" indent="-92075" algn="l"/>
            <a:r>
              <a:rPr lang="en-US" altLang="ko-KR" sz="1000" b="1" dirty="0">
                <a:solidFill>
                  <a:srgbClr val="0D0D0D"/>
                </a:solidFill>
                <a:latin typeface="Söhne"/>
              </a:rPr>
              <a:t>- Test contents: Tested by requesting KTR (Korea Testing &amp; Research Institute for Chemical Industry)</a:t>
            </a:r>
          </a:p>
          <a:p>
            <a:pPr marL="269875" indent="-92075" algn="l"/>
            <a:r>
              <a:rPr lang="en-US" altLang="ko-KR" sz="1000" b="1" dirty="0">
                <a:solidFill>
                  <a:srgbClr val="0D0D0D"/>
                </a:solidFill>
                <a:latin typeface="Söhne"/>
              </a:rPr>
              <a:t>- Test on the treated material using our mineral bio-functional water for crude oil sludge (overseas crude oil waste process request sample)</a:t>
            </a:r>
          </a:p>
          <a:p>
            <a:pPr marL="269875" indent="-92075" algn="l"/>
            <a:r>
              <a:rPr lang="en-US" altLang="ko-KR" sz="1000" b="1" dirty="0">
                <a:solidFill>
                  <a:srgbClr val="0D0D0D"/>
                </a:solidFill>
                <a:latin typeface="Söhne"/>
              </a:rPr>
              <a:t>- After the test cleaning work, the results of removing heavy metals and the characteristic coagulant “acrylamide” are attached (liquid wastewater and split test results after crude oil sludge cleaning)</a:t>
            </a:r>
          </a:p>
          <a:p>
            <a:pPr marL="177800" indent="-177800" algn="l">
              <a:buFont typeface="+mj-lt"/>
              <a:buAutoNum type="arabicPeriod" startAt="7"/>
            </a:pPr>
            <a:r>
              <a:rPr lang="en-US" altLang="ko-KR" sz="1000" b="1" dirty="0">
                <a:solidFill>
                  <a:srgbClr val="0D0D0D"/>
                </a:solidFill>
                <a:latin typeface="Söhne"/>
              </a:rPr>
              <a:t>Transfer of waste oil mixed with the first additive to the oil-water separator process equipment: pump transfer method through pipes</a:t>
            </a:r>
            <a:r>
              <a:rPr lang="en-US" altLang="ko-KR" sz="1000" b="1" i="0" dirty="0">
                <a:solidFill>
                  <a:srgbClr val="0D0D0D"/>
                </a:solidFill>
                <a:effectLst/>
                <a:latin typeface="Söhne"/>
              </a:rPr>
              <a:t>.</a:t>
            </a:r>
          </a:p>
          <a:p>
            <a:pPr marL="177800" indent="-177800" algn="l">
              <a:buFont typeface="+mj-lt"/>
              <a:buAutoNum type="arabicPeriod" startAt="7"/>
            </a:pPr>
            <a:r>
              <a:rPr lang="en-US" altLang="ko-KR" sz="1000" b="1" dirty="0">
                <a:solidFill>
                  <a:srgbClr val="0D0D0D"/>
                </a:solidFill>
                <a:latin typeface="Söhne"/>
              </a:rPr>
              <a:t>Secondary oil-water separation process using a heating source (80~150 degrees Celsius) </a:t>
            </a:r>
          </a:p>
          <a:p>
            <a:pPr algn="l"/>
            <a:r>
              <a:rPr lang="en-US" altLang="ko-KR" sz="1000" b="1" i="0" dirty="0">
                <a:solidFill>
                  <a:srgbClr val="0D0D0D"/>
                </a:solidFill>
                <a:effectLst/>
                <a:latin typeface="Söhne"/>
              </a:rPr>
              <a:t>      - Oil, moisture, and sludge separation process work after the first process.</a:t>
            </a:r>
          </a:p>
          <a:p>
            <a:pPr marL="269875" indent="-92075" algn="l"/>
            <a:r>
              <a:rPr lang="en-US" altLang="ko-KR" sz="1000" b="1" dirty="0">
                <a:solidFill>
                  <a:srgbClr val="0D0D0D"/>
                </a:solidFill>
                <a:latin typeface="Söhne"/>
              </a:rPr>
              <a:t>Three oil-water separator heating processes are performed to separate harmful substances and remove moisture contained in waste oil.</a:t>
            </a:r>
          </a:p>
          <a:p>
            <a:pPr marL="269875" indent="-92075" algn="l"/>
            <a:r>
              <a:rPr lang="en-US" altLang="ko-KR" sz="1000" b="1" dirty="0">
                <a:solidFill>
                  <a:srgbClr val="0D0D0D"/>
                </a:solidFill>
                <a:latin typeface="Söhne"/>
              </a:rPr>
              <a:t>- Separate and reduce odors, heavy metals, and pollutants by utilizing vapor (liquid) or gaseous volatile organic compounds that may be generated in the process.</a:t>
            </a:r>
          </a:p>
          <a:p>
            <a:pPr marL="177800" indent="-177800" algn="l">
              <a:buFont typeface="+mj-lt"/>
              <a:buAutoNum type="arabicPeriod" startAt="9"/>
            </a:pPr>
            <a:r>
              <a:rPr lang="en-US" altLang="ko-KR" sz="1000" b="1" i="0" dirty="0">
                <a:solidFill>
                  <a:srgbClr val="0D0D0D"/>
                </a:solidFill>
                <a:effectLst/>
                <a:latin typeface="Söhne"/>
              </a:rPr>
              <a:t>Process for separating and precipitating a small amount of fine powder (particles the size of flour) sludge contained in waste oil.</a:t>
            </a:r>
          </a:p>
          <a:p>
            <a:pPr marL="269875" indent="-87313" algn="l"/>
            <a:r>
              <a:rPr lang="en-US" altLang="ko-KR" sz="1000" b="1" dirty="0">
                <a:solidFill>
                  <a:srgbClr val="0D0D0D"/>
                </a:solidFill>
                <a:latin typeface="Söhne"/>
              </a:rPr>
              <a:t>- During the oil-water separation process, a small amount of fine powder (particles the size of flour) sludge on the floor inside the facility is filled into a 20KG sealed plastic container and disposed of by a designated waste disposal company.</a:t>
            </a:r>
          </a:p>
          <a:p>
            <a:pPr marL="182563" algn="l"/>
            <a:r>
              <a:rPr lang="en-US" altLang="ko-KR" sz="1000" b="1" i="0" dirty="0">
                <a:solidFill>
                  <a:srgbClr val="0D0D0D"/>
                </a:solidFill>
                <a:effectLst/>
                <a:latin typeface="Söhne"/>
              </a:rPr>
              <a:t>(The amount of solid fine powder (particles the size of flour) sludge is expected to be around 0.2%)</a:t>
            </a:r>
            <a:endParaRPr lang="ko-KR" altLang="en-US" sz="1000" b="1" i="0" dirty="0">
              <a:solidFill>
                <a:srgbClr val="0D0D0D"/>
              </a:solidFill>
              <a:effectLst/>
              <a:latin typeface="Söhne"/>
            </a:endParaRPr>
          </a:p>
        </p:txBody>
      </p:sp>
      <p:sp>
        <p:nvSpPr>
          <p:cNvPr id="2" name="사각형: 둥근 모서리 1">
            <a:extLst>
              <a:ext uri="{FF2B5EF4-FFF2-40B4-BE49-F238E27FC236}">
                <a16:creationId xmlns:a16="http://schemas.microsoft.com/office/drawing/2014/main" id="{8D04D1C3-0B3D-2AB2-B055-59311541E805}"/>
              </a:ext>
            </a:extLst>
          </p:cNvPr>
          <p:cNvSpPr/>
          <p:nvPr/>
        </p:nvSpPr>
        <p:spPr>
          <a:xfrm>
            <a:off x="4981302" y="960639"/>
            <a:ext cx="972101" cy="812997"/>
          </a:xfrm>
          <a:prstGeom prst="roundRect">
            <a:avLst>
              <a:gd name="adj" fmla="val 9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Sedimentation (sludge, heavy metal removal)</a:t>
            </a:r>
            <a:endParaRPr lang="ko-KR" altLang="en-US" sz="1100" dirty="0"/>
          </a:p>
        </p:txBody>
      </p:sp>
      <p:sp>
        <p:nvSpPr>
          <p:cNvPr id="3" name="사각형: 둥근 모서리 2">
            <a:extLst>
              <a:ext uri="{FF2B5EF4-FFF2-40B4-BE49-F238E27FC236}">
                <a16:creationId xmlns:a16="http://schemas.microsoft.com/office/drawing/2014/main" id="{09001DB0-B2B9-9F74-3744-451EDDC932B7}"/>
              </a:ext>
            </a:extLst>
          </p:cNvPr>
          <p:cNvSpPr/>
          <p:nvPr/>
        </p:nvSpPr>
        <p:spPr>
          <a:xfrm>
            <a:off x="6356882" y="960640"/>
            <a:ext cx="972101" cy="810087"/>
          </a:xfrm>
          <a:prstGeom prst="roundRect">
            <a:avLst>
              <a:gd name="adj" fmla="val 9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Additives (biosurfactant)</a:t>
            </a:r>
            <a:endParaRPr lang="ko-KR" altLang="en-US" sz="1100" dirty="0"/>
          </a:p>
        </p:txBody>
      </p:sp>
      <p:sp>
        <p:nvSpPr>
          <p:cNvPr id="7" name="순서도: 가산 접합 6">
            <a:extLst>
              <a:ext uri="{FF2B5EF4-FFF2-40B4-BE49-F238E27FC236}">
                <a16:creationId xmlns:a16="http://schemas.microsoft.com/office/drawing/2014/main" id="{D441C1ED-389C-C886-99A3-49FCA6A21FC8}"/>
              </a:ext>
            </a:extLst>
          </p:cNvPr>
          <p:cNvSpPr/>
          <p:nvPr/>
        </p:nvSpPr>
        <p:spPr>
          <a:xfrm>
            <a:off x="6142433" y="1933466"/>
            <a:ext cx="493129" cy="493129"/>
          </a:xfrm>
          <a:prstGeom prst="flowChartSummingJunc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100" dirty="0"/>
          </a:p>
        </p:txBody>
      </p:sp>
      <p:cxnSp>
        <p:nvCxnSpPr>
          <p:cNvPr id="9" name="연결선: 꺾임 8">
            <a:extLst>
              <a:ext uri="{FF2B5EF4-FFF2-40B4-BE49-F238E27FC236}">
                <a16:creationId xmlns:a16="http://schemas.microsoft.com/office/drawing/2014/main" id="{AEA701D2-C448-256F-B658-F02B34001263}"/>
              </a:ext>
            </a:extLst>
          </p:cNvPr>
          <p:cNvCxnSpPr>
            <a:cxnSpLocks/>
            <a:stCxn id="2" idx="2"/>
            <a:endCxn id="7" idx="2"/>
          </p:cNvCxnSpPr>
          <p:nvPr/>
        </p:nvCxnSpPr>
        <p:spPr>
          <a:xfrm rot="16200000" flipH="1">
            <a:off x="5601696" y="1639293"/>
            <a:ext cx="406395" cy="67508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연결선: 꺾임 10">
            <a:extLst>
              <a:ext uri="{FF2B5EF4-FFF2-40B4-BE49-F238E27FC236}">
                <a16:creationId xmlns:a16="http://schemas.microsoft.com/office/drawing/2014/main" id="{416F1C6B-2471-DD71-D576-9D8658B03419}"/>
              </a:ext>
            </a:extLst>
          </p:cNvPr>
          <p:cNvCxnSpPr>
            <a:cxnSpLocks/>
            <a:stCxn id="3" idx="2"/>
            <a:endCxn id="7" idx="6"/>
          </p:cNvCxnSpPr>
          <p:nvPr/>
        </p:nvCxnSpPr>
        <p:spPr>
          <a:xfrm rot="5400000">
            <a:off x="6534596" y="1871694"/>
            <a:ext cx="409304" cy="2073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EB5762F-2BC5-670D-DE47-600D45D8D491}"/>
              </a:ext>
            </a:extLst>
          </p:cNvPr>
          <p:cNvSpPr txBox="1"/>
          <p:nvPr/>
        </p:nvSpPr>
        <p:spPr>
          <a:xfrm>
            <a:off x="7487941" y="1769190"/>
            <a:ext cx="1541760" cy="1015663"/>
          </a:xfrm>
          <a:prstGeom prst="rect">
            <a:avLst/>
          </a:prstGeom>
          <a:noFill/>
        </p:spPr>
        <p:txBody>
          <a:bodyPr wrap="square" rtlCol="0">
            <a:spAutoFit/>
          </a:bodyPr>
          <a:lstStyle/>
          <a:p>
            <a:pPr algn="l"/>
            <a:r>
              <a:rPr lang="en-US" altLang="ko-KR" sz="1200" b="1" i="0" dirty="0">
                <a:solidFill>
                  <a:srgbClr val="0D0D0D"/>
                </a:solidFill>
                <a:effectLst/>
                <a:latin typeface="Söhne"/>
              </a:rPr>
              <a:t>Biodegradation and viscosity </a:t>
            </a:r>
            <a:r>
              <a:rPr lang="en-US" altLang="ko-KR" sz="1200" b="1" i="0" dirty="0" err="1">
                <a:solidFill>
                  <a:srgbClr val="0D0D0D"/>
                </a:solidFill>
                <a:effectLst/>
                <a:latin typeface="Söhne"/>
              </a:rPr>
              <a:t>improvementReduction</a:t>
            </a:r>
            <a:r>
              <a:rPr lang="en-US" altLang="ko-KR" sz="1200" b="1" i="0" dirty="0">
                <a:solidFill>
                  <a:srgbClr val="0D0D0D"/>
                </a:solidFill>
                <a:effectLst/>
                <a:latin typeface="Söhne"/>
              </a:rPr>
              <a:t> of hazardous substances</a:t>
            </a:r>
            <a:endParaRPr lang="ko-KR" altLang="en-US" sz="1200" b="1" i="0" dirty="0">
              <a:solidFill>
                <a:srgbClr val="0D0D0D"/>
              </a:solidFill>
              <a:effectLst/>
              <a:latin typeface="Söhne"/>
            </a:endParaRPr>
          </a:p>
        </p:txBody>
      </p:sp>
      <p:sp>
        <p:nvSpPr>
          <p:cNvPr id="15" name="순서도: 가산 접합 14">
            <a:extLst>
              <a:ext uri="{FF2B5EF4-FFF2-40B4-BE49-F238E27FC236}">
                <a16:creationId xmlns:a16="http://schemas.microsoft.com/office/drawing/2014/main" id="{ECCE6F31-01E1-0905-1187-C8E29B6C172D}"/>
              </a:ext>
            </a:extLst>
          </p:cNvPr>
          <p:cNvSpPr/>
          <p:nvPr/>
        </p:nvSpPr>
        <p:spPr>
          <a:xfrm>
            <a:off x="6142433" y="2945383"/>
            <a:ext cx="493129" cy="493129"/>
          </a:xfrm>
          <a:prstGeom prst="flowChartSummingJunc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100" dirty="0"/>
          </a:p>
        </p:txBody>
      </p:sp>
      <p:sp>
        <p:nvSpPr>
          <p:cNvPr id="17" name="사각형: 둥근 모서리 16">
            <a:extLst>
              <a:ext uri="{FF2B5EF4-FFF2-40B4-BE49-F238E27FC236}">
                <a16:creationId xmlns:a16="http://schemas.microsoft.com/office/drawing/2014/main" id="{6A4DA47D-B627-902A-7E5B-FE56BAF47CBA}"/>
              </a:ext>
            </a:extLst>
          </p:cNvPr>
          <p:cNvSpPr/>
          <p:nvPr/>
        </p:nvSpPr>
        <p:spPr>
          <a:xfrm>
            <a:off x="4916719" y="2769412"/>
            <a:ext cx="972101" cy="851978"/>
          </a:xfrm>
          <a:prstGeom prst="roundRect">
            <a:avLst>
              <a:gd name="adj" fmla="val 9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Second additive (</a:t>
            </a:r>
            <a:r>
              <a:rPr lang="en-US" altLang="ko-KR" sz="1100" dirty="0" err="1"/>
              <a:t>bioelastomer</a:t>
            </a:r>
            <a:r>
              <a:rPr lang="en-US" altLang="ko-KR" sz="1100" dirty="0"/>
              <a:t> surfactant)</a:t>
            </a:r>
            <a:endParaRPr lang="ko-KR" altLang="en-US" sz="1100" dirty="0"/>
          </a:p>
        </p:txBody>
      </p:sp>
      <p:cxnSp>
        <p:nvCxnSpPr>
          <p:cNvPr id="19" name="직선 화살표 연결선 18">
            <a:extLst>
              <a:ext uri="{FF2B5EF4-FFF2-40B4-BE49-F238E27FC236}">
                <a16:creationId xmlns:a16="http://schemas.microsoft.com/office/drawing/2014/main" id="{E2EE621A-AD34-1CE5-E15B-E2AEC8BCD340}"/>
              </a:ext>
            </a:extLst>
          </p:cNvPr>
          <p:cNvCxnSpPr>
            <a:stCxn id="7" idx="4"/>
            <a:endCxn id="15" idx="0"/>
          </p:cNvCxnSpPr>
          <p:nvPr/>
        </p:nvCxnSpPr>
        <p:spPr>
          <a:xfrm>
            <a:off x="6388998" y="2426595"/>
            <a:ext cx="0" cy="518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6A56625E-1B62-1A21-7C7C-B56BA6147B79}"/>
              </a:ext>
            </a:extLst>
          </p:cNvPr>
          <p:cNvCxnSpPr>
            <a:cxnSpLocks/>
            <a:stCxn id="17" idx="3"/>
            <a:endCxn id="15" idx="2"/>
          </p:cNvCxnSpPr>
          <p:nvPr/>
        </p:nvCxnSpPr>
        <p:spPr>
          <a:xfrm flipV="1">
            <a:off x="5888820" y="3191948"/>
            <a:ext cx="253613" cy="3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82B71DF-2CB1-E188-C8BC-04A202E5218F}"/>
              </a:ext>
            </a:extLst>
          </p:cNvPr>
          <p:cNvSpPr txBox="1"/>
          <p:nvPr/>
        </p:nvSpPr>
        <p:spPr>
          <a:xfrm>
            <a:off x="4908930" y="621662"/>
            <a:ext cx="1602811" cy="276999"/>
          </a:xfrm>
          <a:prstGeom prst="rect">
            <a:avLst/>
          </a:prstGeom>
          <a:noFill/>
        </p:spPr>
        <p:txBody>
          <a:bodyPr wrap="none" rtlCol="0">
            <a:spAutoFit/>
          </a:bodyPr>
          <a:lstStyle/>
          <a:p>
            <a:pPr algn="l"/>
            <a:r>
              <a:rPr lang="en-US" altLang="ko-KR" sz="1200" b="1" i="0" dirty="0">
                <a:solidFill>
                  <a:srgbClr val="0D0D0D"/>
                </a:solidFill>
                <a:effectLst/>
                <a:latin typeface="Söhne"/>
              </a:rPr>
              <a:t>&lt; Processing process &gt;</a:t>
            </a:r>
            <a:endParaRPr lang="ko-KR" altLang="en-US" sz="1200" b="1" i="0" dirty="0">
              <a:solidFill>
                <a:srgbClr val="0D0D0D"/>
              </a:solidFill>
              <a:effectLst/>
              <a:latin typeface="Söhne"/>
            </a:endParaRPr>
          </a:p>
        </p:txBody>
      </p:sp>
      <p:sp>
        <p:nvSpPr>
          <p:cNvPr id="26" name="TextBox 25">
            <a:extLst>
              <a:ext uri="{FF2B5EF4-FFF2-40B4-BE49-F238E27FC236}">
                <a16:creationId xmlns:a16="http://schemas.microsoft.com/office/drawing/2014/main" id="{9CA416C4-8A92-4432-306D-19848BF71E06}"/>
              </a:ext>
            </a:extLst>
          </p:cNvPr>
          <p:cNvSpPr txBox="1"/>
          <p:nvPr/>
        </p:nvSpPr>
        <p:spPr>
          <a:xfrm>
            <a:off x="7487940" y="2928129"/>
            <a:ext cx="1541753" cy="646331"/>
          </a:xfrm>
          <a:prstGeom prst="rect">
            <a:avLst/>
          </a:prstGeom>
          <a:noFill/>
        </p:spPr>
        <p:txBody>
          <a:bodyPr wrap="square" rtlCol="0">
            <a:spAutoFit/>
          </a:bodyPr>
          <a:lstStyle/>
          <a:p>
            <a:pPr algn="l"/>
            <a:r>
              <a:rPr lang="en-US" altLang="ko-KR" sz="1200" b="1" i="0" dirty="0">
                <a:solidFill>
                  <a:srgbClr val="0D0D0D"/>
                </a:solidFill>
                <a:effectLst/>
                <a:latin typeface="Söhne"/>
              </a:rPr>
              <a:t>Heavy metal removal and toxicity reduction</a:t>
            </a:r>
            <a:endParaRPr lang="ko-KR" altLang="en-US" sz="1200" b="1" i="0" dirty="0">
              <a:solidFill>
                <a:srgbClr val="0D0D0D"/>
              </a:solidFill>
              <a:effectLst/>
              <a:latin typeface="Söhne"/>
            </a:endParaRPr>
          </a:p>
        </p:txBody>
      </p:sp>
      <p:sp>
        <p:nvSpPr>
          <p:cNvPr id="31" name="사각형: 둥근 모서리 30">
            <a:extLst>
              <a:ext uri="{FF2B5EF4-FFF2-40B4-BE49-F238E27FC236}">
                <a16:creationId xmlns:a16="http://schemas.microsoft.com/office/drawing/2014/main" id="{0D5D048A-287F-32DB-9088-6F9167AE6FE4}"/>
              </a:ext>
            </a:extLst>
          </p:cNvPr>
          <p:cNvSpPr/>
          <p:nvPr/>
        </p:nvSpPr>
        <p:spPr>
          <a:xfrm>
            <a:off x="5774151" y="3709079"/>
            <a:ext cx="1229692" cy="582048"/>
          </a:xfrm>
          <a:prstGeom prst="roundRect">
            <a:avLst>
              <a:gd name="adj" fmla="val 9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Oil/water separation(Heating 80~150℃)</a:t>
            </a:r>
            <a:endParaRPr lang="ko-KR" altLang="en-US" sz="1100" dirty="0"/>
          </a:p>
        </p:txBody>
      </p:sp>
      <p:cxnSp>
        <p:nvCxnSpPr>
          <p:cNvPr id="32" name="직선 화살표 연결선 31">
            <a:extLst>
              <a:ext uri="{FF2B5EF4-FFF2-40B4-BE49-F238E27FC236}">
                <a16:creationId xmlns:a16="http://schemas.microsoft.com/office/drawing/2014/main" id="{4C73C3FD-F4B0-6E26-F51D-70D79E19E403}"/>
              </a:ext>
            </a:extLst>
          </p:cNvPr>
          <p:cNvCxnSpPr>
            <a:cxnSpLocks/>
            <a:stCxn id="15" idx="4"/>
            <a:endCxn id="31" idx="0"/>
          </p:cNvCxnSpPr>
          <p:nvPr/>
        </p:nvCxnSpPr>
        <p:spPr>
          <a:xfrm flipH="1">
            <a:off x="6388997" y="3438512"/>
            <a:ext cx="1" cy="270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CC24E4-953C-546F-AF0D-5B15BE72E9C9}"/>
              </a:ext>
            </a:extLst>
          </p:cNvPr>
          <p:cNvSpPr txBox="1"/>
          <p:nvPr/>
        </p:nvSpPr>
        <p:spPr>
          <a:xfrm>
            <a:off x="7487940" y="3928572"/>
            <a:ext cx="1514838" cy="276999"/>
          </a:xfrm>
          <a:prstGeom prst="rect">
            <a:avLst/>
          </a:prstGeom>
          <a:noFill/>
        </p:spPr>
        <p:txBody>
          <a:bodyPr wrap="none" rtlCol="0">
            <a:spAutoFit/>
          </a:bodyPr>
          <a:lstStyle/>
          <a:p>
            <a:pPr algn="l"/>
            <a:r>
              <a:rPr lang="en-US" altLang="ko-KR" sz="1200" b="1" i="0" dirty="0">
                <a:solidFill>
                  <a:srgbClr val="0D0D0D"/>
                </a:solidFill>
                <a:effectLst/>
                <a:latin typeface="Söhne"/>
              </a:rPr>
              <a:t>Oil/Moisture, Sludge</a:t>
            </a:r>
            <a:endParaRPr lang="ko-KR" altLang="en-US" sz="1200" b="1" i="0" dirty="0">
              <a:solidFill>
                <a:srgbClr val="0D0D0D"/>
              </a:solidFill>
              <a:effectLst/>
              <a:latin typeface="Söhne"/>
            </a:endParaRPr>
          </a:p>
        </p:txBody>
      </p:sp>
      <p:sp>
        <p:nvSpPr>
          <p:cNvPr id="37" name="TextBox 36">
            <a:extLst>
              <a:ext uri="{FF2B5EF4-FFF2-40B4-BE49-F238E27FC236}">
                <a16:creationId xmlns:a16="http://schemas.microsoft.com/office/drawing/2014/main" id="{910EDA5E-09B6-7DD1-A2EE-348AC4CB94AD}"/>
              </a:ext>
            </a:extLst>
          </p:cNvPr>
          <p:cNvSpPr txBox="1"/>
          <p:nvPr/>
        </p:nvSpPr>
        <p:spPr>
          <a:xfrm>
            <a:off x="7487941" y="1134850"/>
            <a:ext cx="1486304" cy="461665"/>
          </a:xfrm>
          <a:prstGeom prst="rect">
            <a:avLst/>
          </a:prstGeom>
          <a:noFill/>
        </p:spPr>
        <p:txBody>
          <a:bodyPr wrap="square" rtlCol="0">
            <a:spAutoFit/>
          </a:bodyPr>
          <a:lstStyle/>
          <a:p>
            <a:pPr algn="l"/>
            <a:r>
              <a:rPr lang="en-US" altLang="ko-KR" sz="1200" b="1" dirty="0">
                <a:solidFill>
                  <a:srgbClr val="0D0D0D"/>
                </a:solidFill>
                <a:latin typeface="Söhne"/>
              </a:rPr>
              <a:t>Waste Oil Collection and Storage</a:t>
            </a:r>
            <a:endParaRPr lang="ko-KR" altLang="en-US" sz="1200" b="1" i="0" dirty="0">
              <a:solidFill>
                <a:srgbClr val="0D0D0D"/>
              </a:solidFill>
              <a:effectLst/>
              <a:latin typeface="Söhne"/>
            </a:endParaRPr>
          </a:p>
        </p:txBody>
      </p:sp>
      <p:sp>
        <p:nvSpPr>
          <p:cNvPr id="39" name="사각형: 둥근 모서리 38">
            <a:extLst>
              <a:ext uri="{FF2B5EF4-FFF2-40B4-BE49-F238E27FC236}">
                <a16:creationId xmlns:a16="http://schemas.microsoft.com/office/drawing/2014/main" id="{32D11649-B72B-F9F5-E7CC-EBE467AD5A1A}"/>
              </a:ext>
            </a:extLst>
          </p:cNvPr>
          <p:cNvSpPr/>
          <p:nvPr/>
        </p:nvSpPr>
        <p:spPr>
          <a:xfrm>
            <a:off x="5774151" y="4522602"/>
            <a:ext cx="1229692" cy="759878"/>
          </a:xfrm>
          <a:prstGeom prst="roundRect">
            <a:avLst>
              <a:gd name="adj" fmla="val 9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Regeneration oil extraction (heating 80~150℃))</a:t>
            </a:r>
            <a:endParaRPr lang="ko-KR" altLang="en-US" sz="1100" dirty="0"/>
          </a:p>
        </p:txBody>
      </p:sp>
      <p:sp>
        <p:nvSpPr>
          <p:cNvPr id="40" name="순서도: 자기 디스크 39">
            <a:extLst>
              <a:ext uri="{FF2B5EF4-FFF2-40B4-BE49-F238E27FC236}">
                <a16:creationId xmlns:a16="http://schemas.microsoft.com/office/drawing/2014/main" id="{6C5715ED-C451-FC52-A473-9B451C13BD0B}"/>
              </a:ext>
            </a:extLst>
          </p:cNvPr>
          <p:cNvSpPr/>
          <p:nvPr/>
        </p:nvSpPr>
        <p:spPr>
          <a:xfrm>
            <a:off x="5186846" y="5868346"/>
            <a:ext cx="955587" cy="653159"/>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Regeneration oil.(Over</a:t>
            </a:r>
            <a:r>
              <a:rPr lang="ko-KR" altLang="en-US" sz="1100" dirty="0"/>
              <a:t> </a:t>
            </a:r>
            <a:r>
              <a:rPr lang="en-US" altLang="ko-KR" sz="1100" dirty="0"/>
              <a:t>95%)</a:t>
            </a:r>
            <a:endParaRPr lang="ko-KR" altLang="en-US" sz="1100" dirty="0"/>
          </a:p>
        </p:txBody>
      </p:sp>
      <p:cxnSp>
        <p:nvCxnSpPr>
          <p:cNvPr id="42" name="연결선: 꺾임 41">
            <a:extLst>
              <a:ext uri="{FF2B5EF4-FFF2-40B4-BE49-F238E27FC236}">
                <a16:creationId xmlns:a16="http://schemas.microsoft.com/office/drawing/2014/main" id="{7FF7ABCC-3B49-7B5D-921A-C617C5D41E83}"/>
              </a:ext>
            </a:extLst>
          </p:cNvPr>
          <p:cNvCxnSpPr>
            <a:cxnSpLocks/>
            <a:stCxn id="39" idx="2"/>
            <a:endCxn id="40" idx="1"/>
          </p:cNvCxnSpPr>
          <p:nvPr/>
        </p:nvCxnSpPr>
        <p:spPr>
          <a:xfrm rot="5400000">
            <a:off x="5733886" y="5213235"/>
            <a:ext cx="585866" cy="7243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정육면체 42">
            <a:extLst>
              <a:ext uri="{FF2B5EF4-FFF2-40B4-BE49-F238E27FC236}">
                <a16:creationId xmlns:a16="http://schemas.microsoft.com/office/drawing/2014/main" id="{4EA3A714-2F56-0FA2-BFEB-4E1E2A6A2F60}"/>
              </a:ext>
            </a:extLst>
          </p:cNvPr>
          <p:cNvSpPr/>
          <p:nvPr/>
        </p:nvSpPr>
        <p:spPr>
          <a:xfrm>
            <a:off x="6428760" y="5724911"/>
            <a:ext cx="769285" cy="759878"/>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Heavy metals(~3%)</a:t>
            </a:r>
            <a:endParaRPr lang="ko-KR" altLang="en-US" sz="1100" dirty="0"/>
          </a:p>
        </p:txBody>
      </p:sp>
      <p:sp>
        <p:nvSpPr>
          <p:cNvPr id="44" name="정육면체 43">
            <a:extLst>
              <a:ext uri="{FF2B5EF4-FFF2-40B4-BE49-F238E27FC236}">
                <a16:creationId xmlns:a16="http://schemas.microsoft.com/office/drawing/2014/main" id="{65B878BF-26F9-440F-95D2-173820C4DCA5}"/>
              </a:ext>
            </a:extLst>
          </p:cNvPr>
          <p:cNvSpPr/>
          <p:nvPr/>
        </p:nvSpPr>
        <p:spPr>
          <a:xfrm>
            <a:off x="7531603" y="5724911"/>
            <a:ext cx="769285" cy="759878"/>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100" dirty="0"/>
              <a:t>Sludge (0.2%)</a:t>
            </a:r>
            <a:endParaRPr lang="ko-KR" altLang="en-US" sz="1100" dirty="0"/>
          </a:p>
        </p:txBody>
      </p:sp>
      <p:cxnSp>
        <p:nvCxnSpPr>
          <p:cNvPr id="45" name="연결선: 꺾임 44">
            <a:extLst>
              <a:ext uri="{FF2B5EF4-FFF2-40B4-BE49-F238E27FC236}">
                <a16:creationId xmlns:a16="http://schemas.microsoft.com/office/drawing/2014/main" id="{093269BA-5C55-BF3C-A601-093D79B5E8E9}"/>
              </a:ext>
            </a:extLst>
          </p:cNvPr>
          <p:cNvCxnSpPr>
            <a:cxnSpLocks/>
            <a:stCxn id="39" idx="2"/>
            <a:endCxn id="44" idx="1"/>
          </p:cNvCxnSpPr>
          <p:nvPr/>
        </p:nvCxnSpPr>
        <p:spPr>
          <a:xfrm rot="16200000" flipH="1">
            <a:off x="6788929" y="4882548"/>
            <a:ext cx="632401" cy="14322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연결선: 꺾임 47">
            <a:extLst>
              <a:ext uri="{FF2B5EF4-FFF2-40B4-BE49-F238E27FC236}">
                <a16:creationId xmlns:a16="http://schemas.microsoft.com/office/drawing/2014/main" id="{0EF074F0-AC6E-B7F5-E892-0C66E602FE4F}"/>
              </a:ext>
            </a:extLst>
          </p:cNvPr>
          <p:cNvCxnSpPr>
            <a:cxnSpLocks/>
            <a:stCxn id="39" idx="2"/>
            <a:endCxn id="43" idx="1"/>
          </p:cNvCxnSpPr>
          <p:nvPr/>
        </p:nvCxnSpPr>
        <p:spPr>
          <a:xfrm rot="16200000" flipH="1">
            <a:off x="6237507" y="5433969"/>
            <a:ext cx="632401" cy="3294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EB74859-1C47-99A4-A144-65BE8D7DC6F4}"/>
              </a:ext>
            </a:extLst>
          </p:cNvPr>
          <p:cNvSpPr txBox="1"/>
          <p:nvPr/>
        </p:nvSpPr>
        <p:spPr>
          <a:xfrm>
            <a:off x="7461025" y="4735257"/>
            <a:ext cx="1541753" cy="461665"/>
          </a:xfrm>
          <a:prstGeom prst="rect">
            <a:avLst/>
          </a:prstGeom>
          <a:noFill/>
        </p:spPr>
        <p:txBody>
          <a:bodyPr wrap="square" rtlCol="0">
            <a:spAutoFit/>
          </a:bodyPr>
          <a:lstStyle/>
          <a:p>
            <a:pPr algn="l"/>
            <a:r>
              <a:rPr lang="en-US" altLang="ko-KR" sz="1200" b="1" i="0" dirty="0">
                <a:solidFill>
                  <a:srgbClr val="0D0D0D"/>
                </a:solidFill>
                <a:effectLst/>
                <a:latin typeface="Söhne"/>
              </a:rPr>
              <a:t>Storage and resale of recycled oil</a:t>
            </a:r>
            <a:endParaRPr lang="ko-KR" altLang="en-US" sz="1200" b="1" i="0" dirty="0">
              <a:solidFill>
                <a:srgbClr val="0D0D0D"/>
              </a:solidFill>
              <a:effectLst/>
              <a:latin typeface="Söhne"/>
            </a:endParaRPr>
          </a:p>
        </p:txBody>
      </p:sp>
    </p:spTree>
    <p:extLst>
      <p:ext uri="{BB962C8B-B14F-4D97-AF65-F5344CB8AC3E}">
        <p14:creationId xmlns:p14="http://schemas.microsoft.com/office/powerpoint/2010/main" val="426329520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100" dirty="0" smtClean="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a:spAutoFit/>
      </a:bodyPr>
      <a:lstStyle>
        <a:defPPr algn="l">
          <a:defRPr sz="1200" b="1" i="0" dirty="0">
            <a:solidFill>
              <a:srgbClr val="0D0D0D"/>
            </a:solidFill>
            <a:effectLst/>
            <a:latin typeface="Söhne"/>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54651</TotalTime>
  <Words>2774</Words>
  <Application>Microsoft Office PowerPoint</Application>
  <PresentationFormat>화면 슬라이드 쇼(4:3)</PresentationFormat>
  <Paragraphs>261</Paragraphs>
  <Slides>11</Slides>
  <Notes>0</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1</vt:i4>
      </vt:variant>
      <vt:variant>
        <vt:lpstr>슬라이드 제목</vt:lpstr>
      </vt:variant>
      <vt:variant>
        <vt:i4>11</vt:i4>
      </vt:variant>
    </vt:vector>
  </HeadingPairs>
  <TitlesOfParts>
    <vt:vector size="19" baseType="lpstr">
      <vt:lpstr>Söhne</vt:lpstr>
      <vt:lpstr>맑은 고딕</vt:lpstr>
      <vt:lpstr>Arial</vt:lpstr>
      <vt:lpstr>Calibri</vt:lpstr>
      <vt:lpstr>Calibri Light</vt:lpstr>
      <vt:lpstr>Times New Roman</vt:lpstr>
      <vt:lpstr>Office 테마</vt:lpstr>
      <vt:lpstr>Microsoft Excel 워크시트</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Park Dong young</dc:creator>
  <cp:lastModifiedBy>동영 박</cp:lastModifiedBy>
  <cp:revision>22</cp:revision>
  <cp:lastPrinted>2024-04-25T04:47:40Z</cp:lastPrinted>
  <dcterms:created xsi:type="dcterms:W3CDTF">2024-03-21T06:31:44Z</dcterms:created>
  <dcterms:modified xsi:type="dcterms:W3CDTF">2024-10-21T12:08:55Z</dcterms:modified>
</cp:coreProperties>
</file>