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107CFC-2644-47C1-9000-73278A1181D4}" v="687" dt="2023-09-02T12:23:34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5/10/relationships/revisionInfo" Target="revisionInfo.xml" Id="rId8" /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A4E5A4AB-33E1-3AA5-B154-0CE9B13BAD00}"/>
              </a:ext>
            </a:extLst>
          </p:cNvPr>
          <p:cNvSpPr/>
          <p:nvPr/>
        </p:nvSpPr>
        <p:spPr>
          <a:xfrm>
            <a:off x="556183" y="1280764"/>
            <a:ext cx="768568" cy="40070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>
                <a:ea typeface="맑은 고딕"/>
              </a:rPr>
              <a:t>Batt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5FDA000D-AA01-E633-DE74-9F986165398C}"/>
              </a:ext>
            </a:extLst>
          </p:cNvPr>
          <p:cNvSpPr/>
          <p:nvPr/>
        </p:nvSpPr>
        <p:spPr>
          <a:xfrm>
            <a:off x="1723433" y="1282608"/>
            <a:ext cx="768568" cy="40070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ea typeface="맑은 고딕"/>
              </a:rPr>
              <a:t>DC-M</a:t>
            </a:r>
            <a:endParaRPr lang="ko-KR" sz="1200" dirty="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0C74D2E7-8D6D-021C-2247-4F44D6B5DD3F}"/>
              </a:ext>
            </a:extLst>
          </p:cNvPr>
          <p:cNvSpPr/>
          <p:nvPr/>
        </p:nvSpPr>
        <p:spPr>
          <a:xfrm>
            <a:off x="3199678" y="1282608"/>
            <a:ext cx="768568" cy="40070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ko-KR" altLang="en-US" sz="1200" dirty="0">
                <a:ea typeface="맑은 고딕"/>
              </a:rPr>
              <a:t>AC-</a:t>
            </a:r>
            <a:r>
              <a:rPr lang="ko-KR" altLang="en-US" sz="1200" dirty="0" err="1">
                <a:ea typeface="맑은 고딕"/>
              </a:rPr>
              <a:t>Gen</a:t>
            </a:r>
            <a:endParaRPr lang="ko-KR" sz="1200" dirty="0" err="1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9230049C-C5D1-FDBD-819E-0730A2168654}"/>
              </a:ext>
            </a:extLst>
          </p:cNvPr>
          <p:cNvSpPr/>
          <p:nvPr/>
        </p:nvSpPr>
        <p:spPr>
          <a:xfrm>
            <a:off x="3199677" y="2160880"/>
            <a:ext cx="768568" cy="40070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ko-KR" altLang="en-US" sz="1200" dirty="0">
                <a:ea typeface="맑은 고딕"/>
              </a:rPr>
              <a:t>AC-M</a:t>
            </a:r>
            <a:endParaRPr lang="ko-KR" sz="120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B48B1BA-8E86-194E-19A5-E9B85AB338D7}"/>
              </a:ext>
            </a:extLst>
          </p:cNvPr>
          <p:cNvSpPr/>
          <p:nvPr/>
        </p:nvSpPr>
        <p:spPr>
          <a:xfrm>
            <a:off x="1580577" y="1881121"/>
            <a:ext cx="2678420" cy="8097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연결선: 꺾임 10">
            <a:extLst>
              <a:ext uri="{FF2B5EF4-FFF2-40B4-BE49-F238E27FC236}">
                <a16:creationId xmlns:a16="http://schemas.microsoft.com/office/drawing/2014/main" id="{65FA7D86-932F-DA78-1CBF-94E87359D39A}"/>
              </a:ext>
            </a:extLst>
          </p:cNvPr>
          <p:cNvCxnSpPr/>
          <p:nvPr/>
        </p:nvCxnSpPr>
        <p:spPr>
          <a:xfrm>
            <a:off x="2450910" y="1477048"/>
            <a:ext cx="467537" cy="45097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CEDD0F8-B659-9755-714D-176FA8AE10F5}"/>
              </a:ext>
            </a:extLst>
          </p:cNvPr>
          <p:cNvSpPr/>
          <p:nvPr/>
        </p:nvSpPr>
        <p:spPr>
          <a:xfrm>
            <a:off x="4009842" y="1348553"/>
            <a:ext cx="80975" cy="2678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C488D2CF-33FF-CEA3-5A12-98392CE2F704}"/>
              </a:ext>
            </a:extLst>
          </p:cNvPr>
          <p:cNvSpPr/>
          <p:nvPr/>
        </p:nvSpPr>
        <p:spPr>
          <a:xfrm>
            <a:off x="4010792" y="2189334"/>
            <a:ext cx="80975" cy="3363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36301DD9-EE6E-B100-D4EB-E9093B77C725}"/>
              </a:ext>
            </a:extLst>
          </p:cNvPr>
          <p:cNvCxnSpPr/>
          <p:nvPr/>
        </p:nvCxnSpPr>
        <p:spPr>
          <a:xfrm>
            <a:off x="4058189" y="1621600"/>
            <a:ext cx="1438" cy="569343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9383C91-0728-22DC-9C0F-8959258E88ED}"/>
              </a:ext>
            </a:extLst>
          </p:cNvPr>
          <p:cNvSpPr txBox="1"/>
          <p:nvPr/>
        </p:nvSpPr>
        <p:spPr>
          <a:xfrm>
            <a:off x="504539" y="490524"/>
            <a:ext cx="4302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 altLang="en-US" dirty="0">
                <a:ea typeface="맑은 고딕"/>
              </a:rPr>
              <a:t>Motor-</a:t>
            </a:r>
            <a:r>
              <a:rPr lang="ko-KR" altLang="en-US" dirty="0" err="1">
                <a:ea typeface="맑은 고딕"/>
              </a:rPr>
              <a:t>Generator</a:t>
            </a:r>
            <a:r>
              <a:rPr lang="ko-KR" altLang="en-US" dirty="0">
                <a:ea typeface="맑은 고딕"/>
              </a:rPr>
              <a:t> </a:t>
            </a:r>
            <a:r>
              <a:rPr lang="ko-KR" altLang="en-US" dirty="0" err="1">
                <a:ea typeface="맑은 고딕"/>
              </a:rPr>
              <a:t>system</a:t>
            </a:r>
            <a:endParaRPr lang="ko-KR" altLang="en-US" dirty="0" err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D435A6-B2A6-D8CD-F130-5A2764DFF4AF}"/>
              </a:ext>
            </a:extLst>
          </p:cNvPr>
          <p:cNvSpPr txBox="1"/>
          <p:nvPr/>
        </p:nvSpPr>
        <p:spPr>
          <a:xfrm>
            <a:off x="513513" y="862356"/>
            <a:ext cx="43026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ko-KR" sz="1200" dirty="0" err="1">
                <a:latin typeface="Malgun Gothic"/>
                <a:ea typeface="Malgun Gothic"/>
              </a:rPr>
              <a:t>Structure</a:t>
            </a:r>
            <a:r>
              <a:rPr lang="ko-KR" sz="1200" dirty="0">
                <a:latin typeface="Malgun Gothic"/>
                <a:ea typeface="Malgun Gothic"/>
              </a:rPr>
              <a:t> </a:t>
            </a:r>
            <a:r>
              <a:rPr lang="ko-KR" sz="1200" dirty="0" err="1">
                <a:latin typeface="Malgun Gothic"/>
                <a:ea typeface="Malgun Gothic"/>
              </a:rPr>
              <a:t>diagram</a:t>
            </a:r>
            <a:endParaRPr lang="ko-KR" sz="1200" dirty="0" err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A38030-45C6-AFF1-0DB2-E03C8873487B}"/>
              </a:ext>
            </a:extLst>
          </p:cNvPr>
          <p:cNvSpPr txBox="1"/>
          <p:nvPr/>
        </p:nvSpPr>
        <p:spPr>
          <a:xfrm>
            <a:off x="506255" y="2662127"/>
            <a:ext cx="5289571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1200" dirty="0">
                <a:ea typeface="+mn-lt"/>
                <a:cs typeface="+mn-lt"/>
              </a:rPr>
              <a:t>2.</a:t>
            </a:r>
            <a:r>
              <a:rPr lang="ko-KR" altLang="en-US" sz="1200" dirty="0">
                <a:ea typeface="+mn-lt"/>
                <a:cs typeface="+mn-lt"/>
              </a:rPr>
              <a:t> </a:t>
            </a:r>
            <a:r>
              <a:rPr lang="ko-KR" altLang="en-US" sz="1200" dirty="0" err="1">
                <a:ea typeface="+mn-lt"/>
                <a:cs typeface="+mn-lt"/>
              </a:rPr>
              <a:t>S</a:t>
            </a:r>
            <a:r>
              <a:rPr lang="en-US" altLang="ko-KR" sz="1200" dirty="0" err="1">
                <a:ea typeface="+mn-lt"/>
                <a:cs typeface="+mn-lt"/>
              </a:rPr>
              <a:t>tandard</a:t>
            </a:r>
            <a:endParaRPr lang="ko-KR" sz="1200" dirty="0" err="1"/>
          </a:p>
          <a:p>
            <a:pPr marL="171450">
              <a:buFont typeface="Arial"/>
              <a:buChar char="•"/>
            </a:pPr>
            <a:r>
              <a:rPr lang="ko-KR" altLang="en-US" sz="1200" dirty="0">
                <a:ea typeface="+mn-lt"/>
                <a:cs typeface="+mn-lt"/>
              </a:rPr>
              <a:t> </a:t>
            </a:r>
            <a:r>
              <a:rPr lang="ko-KR" sz="1200" dirty="0">
                <a:ea typeface="+mn-lt"/>
                <a:cs typeface="+mn-lt"/>
              </a:rPr>
              <a:t>Power </a:t>
            </a:r>
            <a:r>
              <a:rPr lang="en-US" altLang="ko-KR" sz="1200" dirty="0">
                <a:ea typeface="+mn-lt"/>
                <a:cs typeface="+mn-lt"/>
              </a:rPr>
              <a:t>Generation</a:t>
            </a:r>
            <a:r>
              <a:rPr lang="ko-KR" altLang="en-US" sz="1200" dirty="0">
                <a:ea typeface="+mn-lt"/>
                <a:cs typeface="+mn-lt"/>
              </a:rPr>
              <a:t> </a:t>
            </a:r>
            <a:r>
              <a:rPr lang="en-US" altLang="ko-KR" sz="1200" dirty="0">
                <a:ea typeface="+mn-lt"/>
                <a:cs typeface="+mn-lt"/>
              </a:rPr>
              <a:t>Output : Over the 3KW</a:t>
            </a:r>
            <a:r>
              <a:rPr lang="ko-KR" altLang="en-US" sz="1200" dirty="0">
                <a:ea typeface="+mn-lt"/>
                <a:cs typeface="+mn-lt"/>
              </a:rPr>
              <a:t> </a:t>
            </a:r>
            <a:r>
              <a:rPr lang="ko-KR" sz="1200" err="1">
                <a:ea typeface="+mn-lt"/>
                <a:cs typeface="+mn-lt"/>
              </a:rPr>
              <a:t>specifications</a:t>
            </a:r>
            <a:endParaRPr lang="ko-KR" sz="1200" err="1">
              <a:ea typeface="맑은 고딕"/>
            </a:endParaRPr>
          </a:p>
          <a:p>
            <a:pPr marL="171450">
              <a:buFont typeface="Arial"/>
              <a:buChar char="•"/>
            </a:pPr>
            <a:r>
              <a:rPr lang="ko-KR" altLang="en-US" sz="1200" dirty="0">
                <a:ea typeface="+mn-lt"/>
                <a:cs typeface="+mn-lt"/>
              </a:rPr>
              <a:t> </a:t>
            </a:r>
            <a:r>
              <a:rPr lang="ko-KR" altLang="en-US" sz="1200" dirty="0" err="1">
                <a:ea typeface="+mn-lt"/>
                <a:cs typeface="+mn-lt"/>
              </a:rPr>
              <a:t>Frequency</a:t>
            </a:r>
            <a:r>
              <a:rPr lang="ko-KR" altLang="en-US" sz="1200" dirty="0">
                <a:ea typeface="+mn-lt"/>
                <a:cs typeface="+mn-lt"/>
              </a:rPr>
              <a:t> : 50/60 </a:t>
            </a:r>
            <a:r>
              <a:rPr lang="ko-KR" altLang="en-US" sz="1200" dirty="0" err="1">
                <a:ea typeface="+mn-lt"/>
                <a:cs typeface="+mn-lt"/>
              </a:rPr>
              <a:t>Hz</a:t>
            </a:r>
          </a:p>
          <a:p>
            <a:pPr marL="171450">
              <a:buFont typeface="Arial"/>
              <a:buChar char="•"/>
            </a:pPr>
            <a:r>
              <a:rPr lang="ko-KR" altLang="en-US" sz="1200" dirty="0">
                <a:ea typeface="+mn-lt"/>
                <a:cs typeface="+mn-lt"/>
              </a:rPr>
              <a:t> </a:t>
            </a:r>
            <a:r>
              <a:rPr lang="en-US" altLang="en-US" sz="1200" dirty="0">
                <a:ea typeface="+mn-lt"/>
                <a:cs typeface="+mn-lt"/>
              </a:rPr>
              <a:t>V</a:t>
            </a:r>
            <a:r>
              <a:rPr lang="en-US" altLang="ko-KR" sz="1200" dirty="0">
                <a:ea typeface="+mn-lt"/>
                <a:cs typeface="+mn-lt"/>
              </a:rPr>
              <a:t>oltage : 220V</a:t>
            </a:r>
            <a:endParaRPr lang="ko-KR" altLang="en-US" sz="1200" dirty="0">
              <a:ea typeface="+mn-lt"/>
              <a:cs typeface="+mn-lt"/>
            </a:endParaRPr>
          </a:p>
          <a:p>
            <a:pPr marL="171450">
              <a:buFont typeface="Arial"/>
              <a:buChar char="•"/>
            </a:pPr>
            <a:r>
              <a:rPr lang="ko-KR" altLang="en-US" sz="1200" dirty="0">
                <a:ea typeface="+mn-lt"/>
                <a:cs typeface="+mn-lt"/>
              </a:rPr>
              <a:t> C</a:t>
            </a:r>
            <a:r>
              <a:rPr lang="en-US" altLang="ko-KR" sz="1200" err="1">
                <a:ea typeface="+mn-lt"/>
                <a:cs typeface="+mn-lt"/>
              </a:rPr>
              <a:t>urrent</a:t>
            </a:r>
            <a:r>
              <a:rPr lang="en-US" altLang="ko-KR" sz="1200">
                <a:ea typeface="+mn-lt"/>
                <a:cs typeface="+mn-lt"/>
              </a:rPr>
              <a:t> : 14.0A</a:t>
            </a:r>
            <a:endParaRPr lang="ko-KR" altLang="en-US" sz="1200" dirty="0">
              <a:ea typeface="+mn-lt"/>
              <a:cs typeface="+mn-lt"/>
            </a:endParaRPr>
          </a:p>
          <a:p>
            <a:pPr marL="171450">
              <a:buFont typeface="Arial"/>
              <a:buChar char="•"/>
            </a:pPr>
            <a:r>
              <a:rPr lang="en-US" altLang="ko-KR" sz="1200" dirty="0">
                <a:ea typeface="+mn-lt"/>
                <a:cs typeface="+mn-lt"/>
              </a:rPr>
              <a:t> Power</a:t>
            </a:r>
            <a:r>
              <a:rPr lang="ko-KR" altLang="en-US" sz="1200" dirty="0">
                <a:ea typeface="+mn-lt"/>
                <a:cs typeface="+mn-lt"/>
              </a:rPr>
              <a:t> </a:t>
            </a:r>
            <a:r>
              <a:rPr lang="en-US" altLang="ko-KR" sz="1200" dirty="0">
                <a:ea typeface="+mn-lt"/>
                <a:cs typeface="+mn-lt"/>
              </a:rPr>
              <a:t>Factor : Over the 0.95</a:t>
            </a:r>
          </a:p>
          <a:p>
            <a:pPr marL="171450">
              <a:buFont typeface="Arial"/>
              <a:buChar char="•"/>
            </a:pPr>
            <a:r>
              <a:rPr lang="en-US" sz="1200" dirty="0">
                <a:ea typeface="+mn-lt"/>
                <a:cs typeface="+mn-lt"/>
              </a:rPr>
              <a:t> The smaller the better.</a:t>
            </a:r>
            <a:endParaRPr lang="en-US" altLang="ko-KR" sz="1200" dirty="0">
              <a:ea typeface="맑은 고딕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39DE0F-5B0E-789E-9478-0C67681E2320}"/>
              </a:ext>
            </a:extLst>
          </p:cNvPr>
          <p:cNvSpPr txBox="1"/>
          <p:nvPr/>
        </p:nvSpPr>
        <p:spPr>
          <a:xfrm>
            <a:off x="508070" y="4126290"/>
            <a:ext cx="798197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1200" dirty="0">
                <a:latin typeface="Malgun Gothic"/>
                <a:ea typeface="Malgun Gothic"/>
              </a:rPr>
              <a:t>3. </a:t>
            </a:r>
            <a:r>
              <a:rPr lang="en-US" sz="1200" dirty="0">
                <a:ea typeface="+mn-lt"/>
                <a:cs typeface="+mn-lt"/>
              </a:rPr>
              <a:t>Test Methods</a:t>
            </a:r>
          </a:p>
          <a:p>
            <a:pPr marL="114300">
              <a:buFont typeface="Arial,Sans-Serif"/>
              <a:buChar char="•"/>
            </a:pPr>
            <a:r>
              <a:rPr lang="en-US" sz="1200" dirty="0">
                <a:latin typeface="Malgun Gothic"/>
                <a:ea typeface="Malgun Gothic"/>
              </a:rPr>
              <a:t> Connect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a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resistive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load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and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test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at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a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power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factor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of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1.0.</a:t>
            </a:r>
            <a:endParaRPr lang="ko-KR" altLang="en-US" sz="1200" dirty="0">
              <a:latin typeface="Malgun Gothic"/>
              <a:ea typeface="Malgun Gothic"/>
            </a:endParaRPr>
          </a:p>
          <a:p>
            <a:pPr marL="114300">
              <a:buFont typeface="Arial,Sans-Serif"/>
              <a:buChar char="•"/>
            </a:pPr>
            <a:r>
              <a:rPr lang="en-US" sz="1200" dirty="0">
                <a:latin typeface="Malgun Gothic"/>
                <a:ea typeface="Malgun Gothic"/>
              </a:rPr>
              <a:t> It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must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be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able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to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output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the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rated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power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(3KW)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continuously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(@24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hours).</a:t>
            </a:r>
            <a:endParaRPr lang="ko-KR" altLang="en-US" sz="1200" dirty="0">
              <a:latin typeface="Malgun Gothic"/>
              <a:ea typeface="Malgun Gothic"/>
            </a:endParaRPr>
          </a:p>
          <a:p>
            <a:pPr marL="114300">
              <a:buFont typeface="Arial,Sans-Serif"/>
              <a:buChar char="•"/>
            </a:pPr>
            <a:r>
              <a:rPr lang="en-US" sz="1200" dirty="0">
                <a:latin typeface="Malgun Gothic"/>
                <a:ea typeface="Malgun Gothic"/>
              </a:rPr>
              <a:t> When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operating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under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maximum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conditions,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the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environmental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temperature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should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not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exceed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60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degrees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Celsius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at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25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degrees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Celsius.</a:t>
            </a:r>
            <a:endParaRPr lang="ko-KR" altLang="en-US" sz="1200" dirty="0">
              <a:latin typeface="Malgun Gothic"/>
              <a:ea typeface="Malgun Gothic"/>
            </a:endParaRPr>
          </a:p>
          <a:p>
            <a:pPr marL="114300">
              <a:buFont typeface="Arial,Sans-Serif"/>
              <a:buChar char="•"/>
            </a:pPr>
            <a:r>
              <a:rPr lang="en-US" sz="1200" dirty="0">
                <a:latin typeface="Malgun Gothic"/>
                <a:ea typeface="Malgun Gothic"/>
              </a:rPr>
              <a:t> The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starting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motor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is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removed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and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tested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when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normal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running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rotation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is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reached.</a:t>
            </a:r>
            <a:endParaRPr lang="ko-KR" altLang="en-US" sz="1200" dirty="0">
              <a:latin typeface="Malgun Gothic"/>
              <a:ea typeface="Malgun Gothic"/>
            </a:endParaRPr>
          </a:p>
          <a:p>
            <a:pPr marL="114300">
              <a:buFont typeface="Arial,Sans-Serif"/>
              <a:buChar char="•"/>
            </a:pPr>
            <a:r>
              <a:rPr lang="en-US" sz="1200" dirty="0">
                <a:latin typeface="Malgun Gothic"/>
                <a:ea typeface="Malgun Gothic"/>
              </a:rPr>
              <a:t> The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rotation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speed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should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not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exceed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+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-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10%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of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the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rated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rotation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speed.</a:t>
            </a:r>
            <a:endParaRPr lang="ko-KR" altLang="en-US" sz="1200" dirty="0">
              <a:latin typeface="Malgun Gothic"/>
              <a:ea typeface="Malgun Gothic"/>
            </a:endParaRPr>
          </a:p>
          <a:p>
            <a:pPr marL="114300">
              <a:buFont typeface="Arial,Sans-Serif"/>
              <a:buChar char="•"/>
            </a:pPr>
            <a:r>
              <a:rPr lang="en-US" sz="1200" dirty="0">
                <a:latin typeface="Malgun Gothic"/>
                <a:ea typeface="Malgun Gothic"/>
              </a:rPr>
              <a:t> The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battery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must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be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able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to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be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recharged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when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the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start-up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is</a:t>
            </a:r>
            <a:r>
              <a:rPr lang="ko-KR" alt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latin typeface="Malgun Gothic"/>
                <a:ea typeface="Malgun Gothic"/>
              </a:rPr>
              <a:t>completed.</a:t>
            </a:r>
            <a:endParaRPr lang="ko-KR" altLang="en-US" sz="1200" dirty="0">
              <a:latin typeface="Malgun Gothic"/>
              <a:ea typeface="Malgun Gothic"/>
            </a:endParaRPr>
          </a:p>
          <a:p>
            <a:pPr marL="114300">
              <a:buFont typeface="Arial,Sans-Serif"/>
              <a:buChar char="•"/>
            </a:pPr>
            <a:r>
              <a:rPr lang="en-US" sz="1200" dirty="0">
                <a:latin typeface="Malgun Gothic"/>
                <a:ea typeface="Malgun Gothic"/>
              </a:rPr>
              <a:t> </a:t>
            </a:r>
            <a:r>
              <a:rPr lang="en-US" sz="1200" dirty="0">
                <a:ea typeface="+mn-lt"/>
                <a:cs typeface="+mn-lt"/>
              </a:rPr>
              <a:t>Single</a:t>
            </a:r>
            <a:r>
              <a:rPr lang="en-US" altLang="ko-KR" sz="1200" dirty="0">
                <a:ea typeface="+mn-lt"/>
                <a:cs typeface="+mn-lt"/>
              </a:rPr>
              <a:t> </a:t>
            </a:r>
            <a:r>
              <a:rPr lang="en-US" sz="1200" dirty="0">
                <a:ea typeface="+mn-lt"/>
                <a:cs typeface="+mn-lt"/>
              </a:rPr>
              <a:t>phase is better than 3</a:t>
            </a:r>
            <a:r>
              <a:rPr lang="en-US" altLang="ko-KR" sz="1200" dirty="0">
                <a:ea typeface="+mn-lt"/>
                <a:cs typeface="+mn-lt"/>
              </a:rPr>
              <a:t> </a:t>
            </a:r>
            <a:r>
              <a:rPr lang="en-US" sz="1200" dirty="0">
                <a:ea typeface="+mn-lt"/>
                <a:cs typeface="+mn-lt"/>
              </a:rPr>
              <a:t>phase.</a:t>
            </a:r>
            <a:endParaRPr lang="en-US" dirty="0">
              <a:ea typeface="맑은 고딕" panose="020F0502020204030204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20796B59-4536-CC79-0AB3-552ABDABA981}"/>
              </a:ext>
            </a:extLst>
          </p:cNvPr>
          <p:cNvCxnSpPr/>
          <p:nvPr/>
        </p:nvCxnSpPr>
        <p:spPr>
          <a:xfrm>
            <a:off x="1291318" y="1450906"/>
            <a:ext cx="418791" cy="3492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/>
  <cp:revision>158</cp:revision>
  <dcterms:created xsi:type="dcterms:W3CDTF">2023-09-02T11:40:53Z</dcterms:created>
  <dcterms:modified xsi:type="dcterms:W3CDTF">2023-09-02T12:23:41Z</dcterms:modified>
</cp:coreProperties>
</file>